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26"/>
  </p:notesMasterIdLst>
  <p:sldIdLst>
    <p:sldId id="256" r:id="rId3"/>
    <p:sldId id="257" r:id="rId4"/>
    <p:sldId id="258" r:id="rId5"/>
    <p:sldId id="293" r:id="rId6"/>
    <p:sldId id="286" r:id="rId7"/>
    <p:sldId id="260" r:id="rId8"/>
    <p:sldId id="298" r:id="rId9"/>
    <p:sldId id="299" r:id="rId10"/>
    <p:sldId id="263" r:id="rId11"/>
    <p:sldId id="264" r:id="rId12"/>
    <p:sldId id="289" r:id="rId13"/>
    <p:sldId id="288" r:id="rId14"/>
    <p:sldId id="282" r:id="rId15"/>
    <p:sldId id="292" r:id="rId16"/>
    <p:sldId id="284" r:id="rId17"/>
    <p:sldId id="269" r:id="rId18"/>
    <p:sldId id="270" r:id="rId19"/>
    <p:sldId id="296" r:id="rId20"/>
    <p:sldId id="297" r:id="rId21"/>
    <p:sldId id="272" r:id="rId22"/>
    <p:sldId id="275" r:id="rId23"/>
    <p:sldId id="276" r:id="rId24"/>
    <p:sldId id="278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G마켓 산스 TTF Light" panose="02000000000000000000" pitchFamily="2" charset="-127"/>
      <p:regular r:id="rId31"/>
    </p:embeddedFont>
    <p:embeddedFont>
      <p:font typeface="G마켓 산스 TTF Medium" panose="02000000000000000000" pitchFamily="2" charset="-127"/>
      <p:regular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  <p:embeddedFont>
      <p:font typeface="나눔바른고딕OTF" panose="02020603020101020101" pitchFamily="18" charset="-127"/>
      <p:regular r:id="rId37"/>
      <p:bold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7CDE"/>
    <a:srgbClr val="65A1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94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9.xml"/><Relationship Id="rId34" Type="http://schemas.openxmlformats.org/officeDocument/2006/relationships/font" Target="fonts/font8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9245f59170_4_106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86" cy="3599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19245f59170_4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9245f59170_0_109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19245f59170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9245f59170_0_109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19245f59170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49732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9245f59170_0_109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19245f59170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1527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9245f59170_0_109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19245f59170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5013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9245f59170_0_109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19245f59170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53029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9245f59170_1_142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9245f59170_1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9245f59170_0_125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19245f5917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9245f59170_0_125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19245f5917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394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9245f59170_0_133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g19245f59170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9245f59170_1_175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g19245f59170_1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9245f59170_4_115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86" cy="3599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19245f59170_4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9245f59170_1_197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g19245f59170_1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9245f59170_1_204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00" cy="36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g19245f59170_1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9245f59170_4_197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86" cy="3599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g19245f59170_4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9245f59170_4_128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86" cy="3599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19245f59170_4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9245f59170_4_136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86" cy="3599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19245f59170_4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2500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9245f59170_4_136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86" cy="3599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19245f59170_4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0857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9245f59170_4_149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86" cy="3599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19245f59170_4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9245f59170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9245f59170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5288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9245f59170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9245f59170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92505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9245f59170_4_173:notes"/>
          <p:cNvSpPr txBox="1">
            <a:spLocks noGrp="1"/>
          </p:cNvSpPr>
          <p:nvPr>
            <p:ph type="body" idx="1"/>
          </p:nvPr>
        </p:nvSpPr>
        <p:spPr>
          <a:xfrm>
            <a:off x="686207" y="4401031"/>
            <a:ext cx="5485586" cy="3599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19245f59170_4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7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지">
  <p:cSld name="표지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466975" y="1378804"/>
            <a:ext cx="8304100" cy="1037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  <a:defRPr sz="3200" b="1" i="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466974" y="2416148"/>
            <a:ext cx="8304099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466974" y="335930"/>
            <a:ext cx="3945149" cy="42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 i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6974" y="4269057"/>
            <a:ext cx="821231" cy="420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>
  <p:cSld name="목차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628650" y="560929"/>
            <a:ext cx="7886700" cy="419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2900"/>
              <a:buFont typeface="Arial"/>
              <a:buNone/>
              <a:defRPr sz="2900" b="1" i="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1785463" y="1387448"/>
            <a:ext cx="3894242" cy="25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•"/>
              <a:defRPr sz="16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11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Char char="•"/>
              <a:defRPr sz="13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68" name="Google Shape;68;p15"/>
          <p:cNvCxnSpPr/>
          <p:nvPr/>
        </p:nvCxnSpPr>
        <p:spPr>
          <a:xfrm>
            <a:off x="1900475" y="1517116"/>
            <a:ext cx="0" cy="3336792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9" name="Google Shape;69;p15"/>
          <p:cNvSpPr txBox="1">
            <a:spLocks noGrp="1"/>
          </p:cNvSpPr>
          <p:nvPr>
            <p:ph type="subTitle" idx="2"/>
          </p:nvPr>
        </p:nvSpPr>
        <p:spPr>
          <a:xfrm>
            <a:off x="628649" y="979972"/>
            <a:ext cx="7886700" cy="227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B4BBBF"/>
              </a:buClr>
              <a:buSzPts val="1600"/>
              <a:buNone/>
              <a:defRPr sz="1600" b="1" i="0">
                <a:solidFill>
                  <a:srgbClr val="B4BBB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3"/>
          </p:nvPr>
        </p:nvSpPr>
        <p:spPr>
          <a:xfrm>
            <a:off x="2031735" y="1659638"/>
            <a:ext cx="3751731" cy="594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AutoNum type="arabicPeriod"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None/>
              <a:defRPr sz="14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AutoNum type="arabicPeriod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libri"/>
              <a:buAutoNum type="arabicPeriod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libri"/>
              <a:buAutoNum type="arabicPeriod"/>
              <a:defRPr sz="10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4"/>
          </p:nvPr>
        </p:nvSpPr>
        <p:spPr>
          <a:xfrm>
            <a:off x="1785463" y="2346992"/>
            <a:ext cx="3894242" cy="25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•"/>
              <a:defRPr sz="16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11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Char char="•"/>
              <a:defRPr sz="13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5"/>
          </p:nvPr>
        </p:nvSpPr>
        <p:spPr>
          <a:xfrm>
            <a:off x="2031735" y="2619182"/>
            <a:ext cx="3751731" cy="594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AutoNum type="arabicPeriod"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None/>
              <a:defRPr sz="14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AutoNum type="arabicPeriod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libri"/>
              <a:buAutoNum type="arabicPeriod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libri"/>
              <a:buAutoNum type="arabicPeriod"/>
              <a:defRPr sz="10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6"/>
          </p:nvPr>
        </p:nvSpPr>
        <p:spPr>
          <a:xfrm>
            <a:off x="1785463" y="3313207"/>
            <a:ext cx="3894242" cy="25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•"/>
              <a:defRPr sz="16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11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Char char="•"/>
              <a:defRPr sz="13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7"/>
          </p:nvPr>
        </p:nvSpPr>
        <p:spPr>
          <a:xfrm>
            <a:off x="2031735" y="3585397"/>
            <a:ext cx="3751731" cy="594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AutoNum type="arabicPeriod"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None/>
              <a:defRPr sz="14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AutoNum type="arabicPeriod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libri"/>
              <a:buAutoNum type="arabicPeriod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libri"/>
              <a:buAutoNum type="arabicPeriod"/>
              <a:defRPr sz="10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구역 머리글">
  <p:cSld name="1_구역 머리글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1219136" y="1491853"/>
            <a:ext cx="7296214" cy="4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  <a:defRPr sz="3200" b="1" i="0">
                <a:solidFill>
                  <a:srgbClr val="40474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1206302" y="2051723"/>
            <a:ext cx="6858000" cy="498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B4BBBF"/>
              </a:buClr>
              <a:buSzPts val="1600"/>
              <a:buNone/>
              <a:defRPr sz="1600" b="1" i="0">
                <a:solidFill>
                  <a:srgbClr val="B4BBB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2"/>
          </p:nvPr>
        </p:nvSpPr>
        <p:spPr>
          <a:xfrm>
            <a:off x="625080" y="1496870"/>
            <a:ext cx="526404" cy="4190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1개">
  <p:cSld name="콘텐츠 1개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463232" y="4438191"/>
            <a:ext cx="8344112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100"/>
              <a:buNone/>
              <a:defRPr sz="11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2"/>
          </p:nvPr>
        </p:nvSpPr>
        <p:spPr>
          <a:xfrm>
            <a:off x="727610" y="1859819"/>
            <a:ext cx="8074702" cy="91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marL="457200" lvl="0" indent="-330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1pPr>
            <a:lvl2pPr marL="914400" lvl="1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3"/>
          </p:nvPr>
        </p:nvSpPr>
        <p:spPr>
          <a:xfrm>
            <a:off x="727610" y="1469398"/>
            <a:ext cx="8079593" cy="251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466974" y="816982"/>
            <a:ext cx="8340371" cy="54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1600"/>
              <a:buFont typeface="Arial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4"/>
          </p:nvPr>
        </p:nvSpPr>
        <p:spPr>
          <a:xfrm>
            <a:off x="466974" y="4034455"/>
            <a:ext cx="8340371" cy="301392"/>
          </a:xfrm>
          <a:prstGeom prst="rect">
            <a:avLst/>
          </a:prstGeom>
          <a:solidFill>
            <a:srgbClr val="EDEFF0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900"/>
              <a:buNone/>
              <a:defRPr sz="9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5"/>
          </p:nvPr>
        </p:nvSpPr>
        <p:spPr>
          <a:xfrm>
            <a:off x="466974" y="401902"/>
            <a:ext cx="415582" cy="1764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6"/>
          </p:nvPr>
        </p:nvSpPr>
        <p:spPr>
          <a:xfrm>
            <a:off x="6353017" y="391241"/>
            <a:ext cx="2454328" cy="175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7"/>
          </p:nvPr>
        </p:nvSpPr>
        <p:spPr>
          <a:xfrm>
            <a:off x="882556" y="391241"/>
            <a:ext cx="2808687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61910" y="4888708"/>
            <a:ext cx="175265" cy="175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1163">
          <p15:clr>
            <a:srgbClr val="FBAE40"/>
          </p15:clr>
        </p15:guide>
        <p15:guide id="4" pos="458">
          <p15:clr>
            <a:srgbClr val="FBAE40"/>
          </p15:clr>
        </p15:guide>
        <p15:guide id="5" pos="294">
          <p15:clr>
            <a:srgbClr val="FBAE40"/>
          </p15:clr>
        </p15:guide>
        <p15:guide id="6" pos="554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콘텐츠 2개">
  <p:cSld name="1_콘텐츠 2개"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463233" y="4438191"/>
            <a:ext cx="4023007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100"/>
              <a:buNone/>
              <a:defRPr sz="11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2"/>
          </p:nvPr>
        </p:nvSpPr>
        <p:spPr>
          <a:xfrm>
            <a:off x="4748067" y="4438191"/>
            <a:ext cx="4023007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100"/>
              <a:buNone/>
              <a:defRPr sz="11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3"/>
          </p:nvPr>
        </p:nvSpPr>
        <p:spPr>
          <a:xfrm>
            <a:off x="727610" y="1816377"/>
            <a:ext cx="3758629" cy="91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marL="457200" lvl="0" indent="-330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1pPr>
            <a:lvl2pPr marL="914400" lvl="1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466974" y="819868"/>
            <a:ext cx="8304101" cy="54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1600"/>
              <a:buFont typeface="Arial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4"/>
          </p:nvPr>
        </p:nvSpPr>
        <p:spPr>
          <a:xfrm>
            <a:off x="464425" y="4034455"/>
            <a:ext cx="4021815" cy="301392"/>
          </a:xfrm>
          <a:prstGeom prst="rect">
            <a:avLst/>
          </a:prstGeom>
          <a:solidFill>
            <a:srgbClr val="EDEFF0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900"/>
              <a:buNone/>
              <a:defRPr sz="9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5"/>
          </p:nvPr>
        </p:nvSpPr>
        <p:spPr>
          <a:xfrm>
            <a:off x="4786821" y="4034455"/>
            <a:ext cx="4021815" cy="301392"/>
          </a:xfrm>
          <a:prstGeom prst="rect">
            <a:avLst/>
          </a:prstGeom>
          <a:solidFill>
            <a:srgbClr val="EDEFF0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900"/>
              <a:buNone/>
              <a:defRPr sz="9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6"/>
          </p:nvPr>
        </p:nvSpPr>
        <p:spPr>
          <a:xfrm>
            <a:off x="727610" y="1469398"/>
            <a:ext cx="8079593" cy="251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7"/>
          </p:nvPr>
        </p:nvSpPr>
        <p:spPr>
          <a:xfrm>
            <a:off x="4788079" y="1816377"/>
            <a:ext cx="3758629" cy="91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marL="457200" lvl="0" indent="-330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1pPr>
            <a:lvl2pPr marL="914400" lvl="1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8"/>
          </p:nvPr>
        </p:nvSpPr>
        <p:spPr>
          <a:xfrm>
            <a:off x="466974" y="401902"/>
            <a:ext cx="415582" cy="1764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body" idx="9"/>
          </p:nvPr>
        </p:nvSpPr>
        <p:spPr>
          <a:xfrm>
            <a:off x="6316746" y="391241"/>
            <a:ext cx="2454328" cy="175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body" idx="13"/>
          </p:nvPr>
        </p:nvSpPr>
        <p:spPr>
          <a:xfrm>
            <a:off x="882556" y="391241"/>
            <a:ext cx="2808687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61910" y="4888708"/>
            <a:ext cx="175265" cy="175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3개">
  <p:cSld name="콘텐츠 3개">
    <p:bg>
      <p:bgPr>
        <a:solidFill>
          <a:schemeClr val="lt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713245" y="1816377"/>
            <a:ext cx="2486646" cy="1107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marL="457200" lvl="0" indent="-330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1pPr>
            <a:lvl2pPr marL="914400" lvl="1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2"/>
          </p:nvPr>
        </p:nvSpPr>
        <p:spPr>
          <a:xfrm>
            <a:off x="464425" y="4384933"/>
            <a:ext cx="2700529" cy="301392"/>
          </a:xfrm>
          <a:prstGeom prst="rect">
            <a:avLst/>
          </a:prstGeom>
          <a:solidFill>
            <a:srgbClr val="EDEFF0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900"/>
              <a:buNone/>
              <a:defRPr sz="9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title"/>
          </p:nvPr>
        </p:nvSpPr>
        <p:spPr>
          <a:xfrm>
            <a:off x="466974" y="819868"/>
            <a:ext cx="8304101" cy="54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1600"/>
              <a:buFont typeface="Arial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3"/>
          </p:nvPr>
        </p:nvSpPr>
        <p:spPr>
          <a:xfrm>
            <a:off x="6084699" y="1815727"/>
            <a:ext cx="2486646" cy="1107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marL="457200" lvl="0" indent="-330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1pPr>
            <a:lvl2pPr marL="914400" lvl="1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4"/>
          </p:nvPr>
        </p:nvSpPr>
        <p:spPr>
          <a:xfrm>
            <a:off x="6071738" y="4384933"/>
            <a:ext cx="2700529" cy="301392"/>
          </a:xfrm>
          <a:prstGeom prst="rect">
            <a:avLst/>
          </a:prstGeom>
          <a:solidFill>
            <a:srgbClr val="EDEFF0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900"/>
              <a:buNone/>
              <a:defRPr sz="9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5"/>
          </p:nvPr>
        </p:nvSpPr>
        <p:spPr>
          <a:xfrm>
            <a:off x="3385994" y="1816377"/>
            <a:ext cx="2486646" cy="1107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marL="457200" lvl="0" indent="-330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/>
            </a:lvl1pPr>
            <a:lvl2pPr marL="914400" lvl="1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Char char="•"/>
              <a:defRPr sz="11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body" idx="6"/>
          </p:nvPr>
        </p:nvSpPr>
        <p:spPr>
          <a:xfrm>
            <a:off x="3268082" y="4384933"/>
            <a:ext cx="2700529" cy="301392"/>
          </a:xfrm>
          <a:prstGeom prst="rect">
            <a:avLst/>
          </a:prstGeom>
          <a:solidFill>
            <a:srgbClr val="EDEFF0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900"/>
              <a:buNone/>
              <a:defRPr sz="9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7"/>
          </p:nvPr>
        </p:nvSpPr>
        <p:spPr>
          <a:xfrm>
            <a:off x="727610" y="1469398"/>
            <a:ext cx="8079593" cy="251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body" idx="8"/>
          </p:nvPr>
        </p:nvSpPr>
        <p:spPr>
          <a:xfrm>
            <a:off x="466974" y="401902"/>
            <a:ext cx="415582" cy="1764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9"/>
          </p:nvPr>
        </p:nvSpPr>
        <p:spPr>
          <a:xfrm>
            <a:off x="6316746" y="391241"/>
            <a:ext cx="2454328" cy="175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body" idx="13"/>
          </p:nvPr>
        </p:nvSpPr>
        <p:spPr>
          <a:xfrm>
            <a:off x="882556" y="391241"/>
            <a:ext cx="2808687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61910" y="4888708"/>
            <a:ext cx="175265" cy="175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만">
  <p:cSld name="2_제목만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ctrTitle"/>
          </p:nvPr>
        </p:nvSpPr>
        <p:spPr>
          <a:xfrm>
            <a:off x="628650" y="1378804"/>
            <a:ext cx="6858000" cy="469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b" anchorCtr="0">
            <a:norm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Montserrat"/>
              <a:buNone/>
              <a:defRPr sz="3200" b="1" i="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1"/>
          </p:nvPr>
        </p:nvSpPr>
        <p:spPr>
          <a:xfrm>
            <a:off x="628650" y="1950839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body" idx="2"/>
          </p:nvPr>
        </p:nvSpPr>
        <p:spPr>
          <a:xfrm>
            <a:off x="4818460" y="4197361"/>
            <a:ext cx="3868340" cy="42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100"/>
              <a:buNone/>
              <a:defRPr sz="11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129" name="Google Shape;129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6974" y="4269057"/>
            <a:ext cx="821231" cy="420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박스 컨텐츠">
  <p:cSld name="박스 컨텐츠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body" idx="1"/>
          </p:nvPr>
        </p:nvSpPr>
        <p:spPr>
          <a:xfrm>
            <a:off x="6087470" y="3364144"/>
            <a:ext cx="2700529" cy="398677"/>
          </a:xfrm>
          <a:prstGeom prst="rect">
            <a:avLst/>
          </a:prstGeom>
          <a:solidFill>
            <a:srgbClr val="E7F1FF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400"/>
              <a:buNone/>
              <a:defRPr sz="14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466974" y="819868"/>
            <a:ext cx="8304101" cy="54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1600"/>
              <a:buFont typeface="Arial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body" idx="2"/>
          </p:nvPr>
        </p:nvSpPr>
        <p:spPr>
          <a:xfrm>
            <a:off x="3291660" y="3364144"/>
            <a:ext cx="2700529" cy="398677"/>
          </a:xfrm>
          <a:prstGeom prst="rect">
            <a:avLst/>
          </a:prstGeom>
          <a:solidFill>
            <a:srgbClr val="EDEFF0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400"/>
              <a:buNone/>
              <a:defRPr sz="14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3"/>
          </p:nvPr>
        </p:nvSpPr>
        <p:spPr>
          <a:xfrm>
            <a:off x="476506" y="3364144"/>
            <a:ext cx="2700529" cy="398677"/>
          </a:xfrm>
          <a:prstGeom prst="rect">
            <a:avLst/>
          </a:prstGeom>
          <a:solidFill>
            <a:srgbClr val="3C7CDE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body" idx="4"/>
          </p:nvPr>
        </p:nvSpPr>
        <p:spPr>
          <a:xfrm>
            <a:off x="476506" y="3913670"/>
            <a:ext cx="2700529" cy="343073"/>
          </a:xfrm>
          <a:prstGeom prst="rect">
            <a:avLst/>
          </a:prstGeom>
          <a:solidFill>
            <a:srgbClr val="3C7CDE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5"/>
          </p:nvPr>
        </p:nvSpPr>
        <p:spPr>
          <a:xfrm>
            <a:off x="3291660" y="3931976"/>
            <a:ext cx="2700529" cy="343073"/>
          </a:xfrm>
          <a:prstGeom prst="rect">
            <a:avLst/>
          </a:prstGeom>
          <a:solidFill>
            <a:srgbClr val="EDEFF0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100"/>
              <a:buNone/>
              <a:defRPr sz="11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6"/>
          </p:nvPr>
        </p:nvSpPr>
        <p:spPr>
          <a:xfrm>
            <a:off x="6087470" y="3931976"/>
            <a:ext cx="2700529" cy="343073"/>
          </a:xfrm>
          <a:prstGeom prst="rect">
            <a:avLst/>
          </a:prstGeom>
          <a:solidFill>
            <a:srgbClr val="E7F1FF"/>
          </a:solidFill>
          <a:ln>
            <a:noFill/>
          </a:ln>
        </p:spPr>
        <p:txBody>
          <a:bodyPr spcFirstLastPara="1" wrap="square" lIns="28700" tIns="86075" rIns="28700" bIns="86075" anchor="ctr" anchorCtr="0">
            <a:spAutoFit/>
          </a:bodyPr>
          <a:lstStyle>
            <a:lvl1pPr marL="457200" lvl="0" indent="-228600" algn="ctr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100"/>
              <a:buNone/>
              <a:defRPr sz="11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7"/>
          </p:nvPr>
        </p:nvSpPr>
        <p:spPr>
          <a:xfrm>
            <a:off x="463233" y="4438191"/>
            <a:ext cx="2713802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100"/>
              <a:buNone/>
              <a:defRPr sz="11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8"/>
          </p:nvPr>
        </p:nvSpPr>
        <p:spPr>
          <a:xfrm>
            <a:off x="3291660" y="4438191"/>
            <a:ext cx="2713802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100"/>
              <a:buNone/>
              <a:defRPr sz="11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9"/>
          </p:nvPr>
        </p:nvSpPr>
        <p:spPr>
          <a:xfrm>
            <a:off x="6120050" y="4438191"/>
            <a:ext cx="2700529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606B72"/>
              </a:buClr>
              <a:buSzPts val="1100"/>
              <a:buNone/>
              <a:defRPr sz="1100" b="1" i="0">
                <a:solidFill>
                  <a:srgbClr val="606B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body" idx="13"/>
          </p:nvPr>
        </p:nvSpPr>
        <p:spPr>
          <a:xfrm>
            <a:off x="727610" y="1469398"/>
            <a:ext cx="8079593" cy="251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body" idx="14"/>
          </p:nvPr>
        </p:nvSpPr>
        <p:spPr>
          <a:xfrm>
            <a:off x="466974" y="401902"/>
            <a:ext cx="415582" cy="1764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body" idx="15"/>
          </p:nvPr>
        </p:nvSpPr>
        <p:spPr>
          <a:xfrm>
            <a:off x="6316746" y="391241"/>
            <a:ext cx="2454328" cy="175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body" idx="16"/>
          </p:nvPr>
        </p:nvSpPr>
        <p:spPr>
          <a:xfrm>
            <a:off x="882556" y="391241"/>
            <a:ext cx="2808687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147" name="Google Shape;147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61910" y="4888708"/>
            <a:ext cx="175265" cy="175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제목만">
  <p:cSld name="1_제목만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466974" y="819868"/>
            <a:ext cx="8304101" cy="54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sp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1600"/>
              <a:buFont typeface="Arial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body" idx="1"/>
          </p:nvPr>
        </p:nvSpPr>
        <p:spPr>
          <a:xfrm>
            <a:off x="466974" y="401902"/>
            <a:ext cx="415582" cy="1764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>
            <a:lvl1pPr marL="457200" marR="0" lvl="0" indent="-22860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53" name="Google Shape;153;p22"/>
          <p:cNvSpPr txBox="1">
            <a:spLocks noGrp="1"/>
          </p:cNvSpPr>
          <p:nvPr>
            <p:ph type="body" idx="2"/>
          </p:nvPr>
        </p:nvSpPr>
        <p:spPr>
          <a:xfrm>
            <a:off x="6316746" y="391241"/>
            <a:ext cx="2454328" cy="175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body" idx="3"/>
          </p:nvPr>
        </p:nvSpPr>
        <p:spPr>
          <a:xfrm>
            <a:off x="882556" y="391241"/>
            <a:ext cx="2808687" cy="194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1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155" name="Google Shape;155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61910" y="4888708"/>
            <a:ext cx="175265" cy="175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754681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100"/>
              <a:buFont typeface="Arial"/>
              <a:buNone/>
              <a:defRPr sz="3100" b="1" i="0" u="none" strike="noStrike" cap="none">
                <a:solidFill>
                  <a:srgbClr val="40474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897476"/>
            <a:ext cx="7886700" cy="2735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65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11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11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11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11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11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B4BB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cxnSp>
        <p:nvCxnSpPr>
          <p:cNvPr id="55" name="Google Shape;55;p13"/>
          <p:cNvCxnSpPr/>
          <p:nvPr/>
        </p:nvCxnSpPr>
        <p:spPr>
          <a:xfrm>
            <a:off x="0" y="4853908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E5E7E9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microsoft.com/office/2007/relationships/hdphoto" Target="../media/hdphoto1.wdp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g"/><Relationship Id="rId9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>
            <a:spLocks noGrp="1"/>
          </p:cNvSpPr>
          <p:nvPr>
            <p:ph type="ctrTitle"/>
          </p:nvPr>
        </p:nvSpPr>
        <p:spPr>
          <a:xfrm>
            <a:off x="466975" y="1378804"/>
            <a:ext cx="8304100" cy="466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dirty="0"/>
              <a:t>제주도 도로 교통량 예측 AI 경진대회</a:t>
            </a:r>
            <a:endParaRPr dirty="0"/>
          </a:p>
        </p:txBody>
      </p:sp>
      <p:sp>
        <p:nvSpPr>
          <p:cNvPr id="161" name="Google Shape;161;p23"/>
          <p:cNvSpPr txBox="1">
            <a:spLocks noGrp="1"/>
          </p:cNvSpPr>
          <p:nvPr>
            <p:ph type="subTitle" idx="1"/>
          </p:nvPr>
        </p:nvSpPr>
        <p:spPr>
          <a:xfrm>
            <a:off x="498058" y="1935844"/>
            <a:ext cx="8304099" cy="731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rPr lang="ko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2022.10.03 ~ 2022.11.14</a:t>
            </a:r>
            <a:endParaRPr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62" name="Google Shape;162;p23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163" name="Google Shape;163;p23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</a:t>
            </a:fld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body" idx="2"/>
          </p:nvPr>
        </p:nvSpPr>
        <p:spPr>
          <a:xfrm>
            <a:off x="466974" y="311437"/>
            <a:ext cx="3945149" cy="42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rPr lang="ko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쥬혁이 팀</a:t>
            </a:r>
            <a:endParaRPr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237;p31">
            <a:extLst>
              <a:ext uri="{FF2B5EF4-FFF2-40B4-BE49-F238E27FC236}">
                <a16:creationId xmlns:a16="http://schemas.microsoft.com/office/drawing/2014/main" id="{EFE58761-03E5-45AA-BF74-4F23C0E199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>
                <a:solidFill>
                  <a:schemeClr val="dk1"/>
                </a:solidFill>
              </a:rPr>
              <a:t>FEATURE ENGINEERING</a:t>
            </a:r>
            <a:endParaRPr sz="2850">
              <a:solidFill>
                <a:schemeClr val="dk1"/>
              </a:solidFill>
            </a:endParaRPr>
          </a:p>
        </p:txBody>
      </p:sp>
      <p:sp>
        <p:nvSpPr>
          <p:cNvPr id="16" name="Google Shape;238;p31">
            <a:extLst>
              <a:ext uri="{FF2B5EF4-FFF2-40B4-BE49-F238E27FC236}">
                <a16:creationId xmlns:a16="http://schemas.microsoft.com/office/drawing/2014/main" id="{EC1B1C81-81B8-4972-BED8-9E82A19382AA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© 2022. ALL RIGHTS RESERVED</a:t>
            </a:r>
            <a:endParaRPr dirty="0"/>
          </a:p>
        </p:txBody>
      </p:sp>
      <p:sp>
        <p:nvSpPr>
          <p:cNvPr id="17" name="Google Shape;239;p31">
            <a:extLst>
              <a:ext uri="{FF2B5EF4-FFF2-40B4-BE49-F238E27FC236}">
                <a16:creationId xmlns:a16="http://schemas.microsoft.com/office/drawing/2014/main" id="{9C65D53D-2498-4601-B9A9-67CD8BC1DCD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10</a:t>
            </a:fld>
            <a:endParaRPr/>
          </a:p>
        </p:txBody>
      </p:sp>
      <p:sp>
        <p:nvSpPr>
          <p:cNvPr id="18" name="Google Shape;240;p31">
            <a:extLst>
              <a:ext uri="{FF2B5EF4-FFF2-40B4-BE49-F238E27FC236}">
                <a16:creationId xmlns:a16="http://schemas.microsoft.com/office/drawing/2014/main" id="{C3862932-EB33-468D-9484-D21B1FB022F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" y="5019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III</a:t>
            </a:r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EE6795-BD17-405E-A511-32085CA3B28E}"/>
              </a:ext>
            </a:extLst>
          </p:cNvPr>
          <p:cNvSpPr txBox="1"/>
          <p:nvPr/>
        </p:nvSpPr>
        <p:spPr>
          <a:xfrm>
            <a:off x="594005" y="584150"/>
            <a:ext cx="3935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1. DATE 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관련 파생변수 생성 </a:t>
            </a:r>
            <a:endParaRPr lang="en-US" altLang="ko-KR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graphicFrame>
        <p:nvGraphicFramePr>
          <p:cNvPr id="20" name="표 7">
            <a:extLst>
              <a:ext uri="{FF2B5EF4-FFF2-40B4-BE49-F238E27FC236}">
                <a16:creationId xmlns:a16="http://schemas.microsoft.com/office/drawing/2014/main" id="{675BF823-5A2C-484F-BDE6-DC11B2640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454550"/>
              </p:ext>
            </p:extLst>
          </p:nvPr>
        </p:nvGraphicFramePr>
        <p:xfrm>
          <a:off x="701730" y="1110995"/>
          <a:ext cx="1144999" cy="1999592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144999">
                  <a:extLst>
                    <a:ext uri="{9D8B030D-6E8A-4147-A177-3AD203B41FA5}">
                      <a16:colId xmlns:a16="http://schemas.microsoft.com/office/drawing/2014/main" val="2138164805"/>
                    </a:ext>
                  </a:extLst>
                </a:gridCol>
              </a:tblGrid>
              <a:tr h="2856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base_date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044709"/>
                  </a:ext>
                </a:extLst>
              </a:tr>
              <a:tr h="2856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20220623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561277"/>
                  </a:ext>
                </a:extLst>
              </a:tr>
              <a:tr h="2856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20220728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317449"/>
                  </a:ext>
                </a:extLst>
              </a:tr>
              <a:tr h="2856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20212020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244649"/>
                  </a:ext>
                </a:extLst>
              </a:tr>
              <a:tr h="2856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20220311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507880"/>
                  </a:ext>
                </a:extLst>
              </a:tr>
              <a:tr h="2856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20211005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84677"/>
                  </a:ext>
                </a:extLst>
              </a:tr>
              <a:tr h="2856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228095"/>
                  </a:ext>
                </a:extLst>
              </a:tr>
            </a:tbl>
          </a:graphicData>
        </a:graphic>
      </p:graphicFrame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87335FE3-8E00-4E50-BB34-E28A4B7488F6}"/>
              </a:ext>
            </a:extLst>
          </p:cNvPr>
          <p:cNvSpPr/>
          <p:nvPr/>
        </p:nvSpPr>
        <p:spPr>
          <a:xfrm>
            <a:off x="2015150" y="1906684"/>
            <a:ext cx="432707" cy="408214"/>
          </a:xfrm>
          <a:prstGeom prst="rightArrow">
            <a:avLst/>
          </a:prstGeom>
          <a:ln>
            <a:solidFill>
              <a:srgbClr val="3C7CDE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graphicFrame>
        <p:nvGraphicFramePr>
          <p:cNvPr id="22" name="표 7">
            <a:extLst>
              <a:ext uri="{FF2B5EF4-FFF2-40B4-BE49-F238E27FC236}">
                <a16:creationId xmlns:a16="http://schemas.microsoft.com/office/drawing/2014/main" id="{33F050F8-BE72-49A6-A237-A7C5A128F9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789061"/>
              </p:ext>
            </p:extLst>
          </p:nvPr>
        </p:nvGraphicFramePr>
        <p:xfrm>
          <a:off x="2616278" y="1107370"/>
          <a:ext cx="6238853" cy="1997751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14389">
                  <a:extLst>
                    <a:ext uri="{9D8B030D-6E8A-4147-A177-3AD203B41FA5}">
                      <a16:colId xmlns:a16="http://schemas.microsoft.com/office/drawing/2014/main" val="2138164805"/>
                    </a:ext>
                  </a:extLst>
                </a:gridCol>
                <a:gridCol w="1210107">
                  <a:extLst>
                    <a:ext uri="{9D8B030D-6E8A-4147-A177-3AD203B41FA5}">
                      <a16:colId xmlns:a16="http://schemas.microsoft.com/office/drawing/2014/main" val="982971482"/>
                    </a:ext>
                  </a:extLst>
                </a:gridCol>
                <a:gridCol w="850856">
                  <a:extLst>
                    <a:ext uri="{9D8B030D-6E8A-4147-A177-3AD203B41FA5}">
                      <a16:colId xmlns:a16="http://schemas.microsoft.com/office/drawing/2014/main" val="3424869787"/>
                    </a:ext>
                  </a:extLst>
                </a:gridCol>
                <a:gridCol w="926488">
                  <a:extLst>
                    <a:ext uri="{9D8B030D-6E8A-4147-A177-3AD203B41FA5}">
                      <a16:colId xmlns:a16="http://schemas.microsoft.com/office/drawing/2014/main" val="3533494894"/>
                    </a:ext>
                  </a:extLst>
                </a:gridCol>
                <a:gridCol w="1049390">
                  <a:extLst>
                    <a:ext uri="{9D8B030D-6E8A-4147-A177-3AD203B41FA5}">
                      <a16:colId xmlns:a16="http://schemas.microsoft.com/office/drawing/2014/main" val="601829581"/>
                    </a:ext>
                  </a:extLst>
                </a:gridCol>
                <a:gridCol w="718500">
                  <a:extLst>
                    <a:ext uri="{9D8B030D-6E8A-4147-A177-3AD203B41FA5}">
                      <a16:colId xmlns:a16="http://schemas.microsoft.com/office/drawing/2014/main" val="4123818860"/>
                    </a:ext>
                  </a:extLst>
                </a:gridCol>
                <a:gridCol w="669123">
                  <a:extLst>
                    <a:ext uri="{9D8B030D-6E8A-4147-A177-3AD203B41FA5}">
                      <a16:colId xmlns:a16="http://schemas.microsoft.com/office/drawing/2014/main" val="847958416"/>
                    </a:ext>
                  </a:extLst>
                </a:gridCol>
              </a:tblGrid>
              <a:tr h="2853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season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Day_of_week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sin_time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cos_time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group_time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month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week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044709"/>
                  </a:ext>
                </a:extLst>
              </a:tr>
              <a:tr h="2853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-0.9659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-2.588e-01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561277"/>
                  </a:ext>
                </a:extLst>
              </a:tr>
              <a:tr h="2853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-0.70710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7.071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7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317449"/>
                  </a:ext>
                </a:extLst>
              </a:tr>
              <a:tr h="2853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0.9659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-2.588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244649"/>
                  </a:ext>
                </a:extLst>
              </a:tr>
              <a:tr h="2853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-0.2588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-9.659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507880"/>
                  </a:ext>
                </a:extLst>
              </a:tr>
              <a:tr h="2853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0.8660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-5.000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84677"/>
                  </a:ext>
                </a:extLst>
              </a:tr>
              <a:tr h="2853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228095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EC76124B-3110-472D-B4C9-CFB1CA915A00}"/>
              </a:ext>
            </a:extLst>
          </p:cNvPr>
          <p:cNvSpPr txBox="1"/>
          <p:nvPr/>
        </p:nvSpPr>
        <p:spPr>
          <a:xfrm>
            <a:off x="647032" y="3235309"/>
            <a:ext cx="7764318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base_date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에서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Year, month, week, weekdays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파생변수 생성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시간과 관련한 </a:t>
            </a:r>
            <a:r>
              <a:rPr lang="ko-KR" altLang="en-US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피쳐들이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inherently cyclical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하다는 것을 활용하기 위한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sin/cos time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변환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새벽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오전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오후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밤 으로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time </a:t>
            </a:r>
            <a:r>
              <a:rPr lang="ko-KR" altLang="en-US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그룹핑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Month </a:t>
            </a:r>
            <a:r>
              <a:rPr lang="ko-KR" altLang="en-US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피쳐로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부터 방학시즌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(7, 8,12, 1,2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에 대한 파생변수 생성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Season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변수 생성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237;p31">
            <a:extLst>
              <a:ext uri="{FF2B5EF4-FFF2-40B4-BE49-F238E27FC236}">
                <a16:creationId xmlns:a16="http://schemas.microsoft.com/office/drawing/2014/main" id="{54791A17-B514-4E89-BD40-1D47B4D918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>
                <a:solidFill>
                  <a:schemeClr val="dk1"/>
                </a:solidFill>
              </a:rPr>
              <a:t>FEATURE ENGINEERING</a:t>
            </a:r>
            <a:endParaRPr sz="2850">
              <a:solidFill>
                <a:schemeClr val="dk1"/>
              </a:solidFill>
            </a:endParaRPr>
          </a:p>
        </p:txBody>
      </p:sp>
      <p:sp>
        <p:nvSpPr>
          <p:cNvPr id="19" name="Google Shape;238;p31">
            <a:extLst>
              <a:ext uri="{FF2B5EF4-FFF2-40B4-BE49-F238E27FC236}">
                <a16:creationId xmlns:a16="http://schemas.microsoft.com/office/drawing/2014/main" id="{68BDC12E-88AC-4C26-B797-87D3CA591710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20" name="Google Shape;239;p31">
            <a:extLst>
              <a:ext uri="{FF2B5EF4-FFF2-40B4-BE49-F238E27FC236}">
                <a16:creationId xmlns:a16="http://schemas.microsoft.com/office/drawing/2014/main" id="{69F7AD8A-2940-4D24-9100-639762889FC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11</a:t>
            </a:fld>
            <a:endParaRPr/>
          </a:p>
        </p:txBody>
      </p:sp>
      <p:sp>
        <p:nvSpPr>
          <p:cNvPr id="21" name="Google Shape;240;p31">
            <a:extLst>
              <a:ext uri="{FF2B5EF4-FFF2-40B4-BE49-F238E27FC236}">
                <a16:creationId xmlns:a16="http://schemas.microsoft.com/office/drawing/2014/main" id="{F0847BD5-2BE4-40BA-A1F0-0D194C0CA64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" y="5019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III</a:t>
            </a:r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8C8A7B-043F-4177-881A-826C59C640DC}"/>
              </a:ext>
            </a:extLst>
          </p:cNvPr>
          <p:cNvSpPr txBox="1"/>
          <p:nvPr/>
        </p:nvSpPr>
        <p:spPr>
          <a:xfrm>
            <a:off x="594005" y="558158"/>
            <a:ext cx="3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2. 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좌표 관련 파생변수 </a:t>
            </a:r>
          </a:p>
        </p:txBody>
      </p:sp>
      <p:graphicFrame>
        <p:nvGraphicFramePr>
          <p:cNvPr id="23" name="표 7">
            <a:extLst>
              <a:ext uri="{FF2B5EF4-FFF2-40B4-BE49-F238E27FC236}">
                <a16:creationId xmlns:a16="http://schemas.microsoft.com/office/drawing/2014/main" id="{831688F4-6549-4159-9FB9-1FD2370106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377019"/>
              </p:ext>
            </p:extLst>
          </p:nvPr>
        </p:nvGraphicFramePr>
        <p:xfrm>
          <a:off x="636853" y="1173702"/>
          <a:ext cx="3780064" cy="2072629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49086">
                  <a:extLst>
                    <a:ext uri="{9D8B030D-6E8A-4147-A177-3AD203B41FA5}">
                      <a16:colId xmlns:a16="http://schemas.microsoft.com/office/drawing/2014/main" val="982971482"/>
                    </a:ext>
                  </a:extLst>
                </a:gridCol>
                <a:gridCol w="881743">
                  <a:extLst>
                    <a:ext uri="{9D8B030D-6E8A-4147-A177-3AD203B41FA5}">
                      <a16:colId xmlns:a16="http://schemas.microsoft.com/office/drawing/2014/main" val="3424869787"/>
                    </a:ext>
                  </a:extLst>
                </a:gridCol>
                <a:gridCol w="906235">
                  <a:extLst>
                    <a:ext uri="{9D8B030D-6E8A-4147-A177-3AD203B41FA5}">
                      <a16:colId xmlns:a16="http://schemas.microsoft.com/office/drawing/2014/main" val="353349489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601829581"/>
                    </a:ext>
                  </a:extLst>
                </a:gridCol>
              </a:tblGrid>
              <a:tr h="395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Location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Cluster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distance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jeju_dist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Seogwi_dist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044709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0.025711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14.555762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21.516988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561277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0.525891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0.737266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28.052074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317449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0.608399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29.022186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18.626831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244649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0.107352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28.436535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1.110065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507880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0.337949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19.092174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31.524609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84677"/>
                  </a:ext>
                </a:extLst>
              </a:tr>
              <a:tr h="3243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22809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753D0A4E-C9DA-4D91-A9E4-21CC0BF60A4B}"/>
              </a:ext>
            </a:extLst>
          </p:cNvPr>
          <p:cNvSpPr txBox="1"/>
          <p:nvPr/>
        </p:nvSpPr>
        <p:spPr>
          <a:xfrm>
            <a:off x="594005" y="3603001"/>
            <a:ext cx="7764318" cy="1454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관광지와 가까울수록 교통량이 많을 것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인접한 도로들 사이 교통량이 비슷할 것이란 가설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제주시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한라산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성산일출봉 등 주요 관광지의 거리 계산 변수 생성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출발지와 도착지 사이 거리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harversine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계산한 변수 생성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좌표 기준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4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개 구역으로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clustering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한 변수 생성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CF3E302-ADFF-4935-8657-7F5538B8BC41}"/>
              </a:ext>
            </a:extLst>
          </p:cNvPr>
          <p:cNvSpPr/>
          <p:nvPr/>
        </p:nvSpPr>
        <p:spPr>
          <a:xfrm>
            <a:off x="585841" y="1156823"/>
            <a:ext cx="930728" cy="2106386"/>
          </a:xfrm>
          <a:prstGeom prst="rect">
            <a:avLst/>
          </a:prstGeom>
          <a:noFill/>
          <a:ln w="57150">
            <a:solidFill>
              <a:srgbClr val="3C7CDE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C6F7C14E-9D56-4BB4-8D08-1337E0C4A9AF}"/>
              </a:ext>
            </a:extLst>
          </p:cNvPr>
          <p:cNvSpPr/>
          <p:nvPr/>
        </p:nvSpPr>
        <p:spPr>
          <a:xfrm>
            <a:off x="4584905" y="1956925"/>
            <a:ext cx="432707" cy="408214"/>
          </a:xfrm>
          <a:prstGeom prst="rightArrow">
            <a:avLst/>
          </a:prstGeom>
          <a:ln>
            <a:solidFill>
              <a:srgbClr val="3C7CDE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83BA8A53-E55F-4FDA-B592-0CAF2C28D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3236" y="758234"/>
            <a:ext cx="3208986" cy="300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509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237;p31">
            <a:extLst>
              <a:ext uri="{FF2B5EF4-FFF2-40B4-BE49-F238E27FC236}">
                <a16:creationId xmlns:a16="http://schemas.microsoft.com/office/drawing/2014/main" id="{24E4E61B-00E1-4F48-8E6D-5B7689D361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>
                <a:solidFill>
                  <a:schemeClr val="dk1"/>
                </a:solidFill>
              </a:rPr>
              <a:t>FEATURE ENGINEERING</a:t>
            </a:r>
            <a:endParaRPr sz="2850">
              <a:solidFill>
                <a:schemeClr val="dk1"/>
              </a:solidFill>
            </a:endParaRPr>
          </a:p>
        </p:txBody>
      </p:sp>
      <p:sp>
        <p:nvSpPr>
          <p:cNvPr id="15" name="Google Shape;238;p31">
            <a:extLst>
              <a:ext uri="{FF2B5EF4-FFF2-40B4-BE49-F238E27FC236}">
                <a16:creationId xmlns:a16="http://schemas.microsoft.com/office/drawing/2014/main" id="{980088AA-636E-4870-B69E-33D831A20D3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16" name="Google Shape;239;p31">
            <a:extLst>
              <a:ext uri="{FF2B5EF4-FFF2-40B4-BE49-F238E27FC236}">
                <a16:creationId xmlns:a16="http://schemas.microsoft.com/office/drawing/2014/main" id="{5BC4B1FE-1626-4BA2-A487-25CD1AD9386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12</a:t>
            </a:fld>
            <a:endParaRPr/>
          </a:p>
        </p:txBody>
      </p:sp>
      <p:sp>
        <p:nvSpPr>
          <p:cNvPr id="17" name="Google Shape;240;p31">
            <a:extLst>
              <a:ext uri="{FF2B5EF4-FFF2-40B4-BE49-F238E27FC236}">
                <a16:creationId xmlns:a16="http://schemas.microsoft.com/office/drawing/2014/main" id="{B237DB34-E581-487D-B9F9-D213B8BF8E56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" y="5019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III</a:t>
            </a:r>
            <a:endParaRPr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2BE561-6916-4FA8-86EE-1F8E9858E4CF}"/>
              </a:ext>
            </a:extLst>
          </p:cNvPr>
          <p:cNvSpPr txBox="1"/>
          <p:nvPr/>
        </p:nvSpPr>
        <p:spPr>
          <a:xfrm>
            <a:off x="594005" y="558158"/>
            <a:ext cx="3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3. </a:t>
            </a:r>
            <a:r>
              <a:rPr lang="ko-KR" altLang="en-US" dirty="0" err="1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핵심피처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관련 파생변수 </a:t>
            </a:r>
          </a:p>
        </p:txBody>
      </p:sp>
      <p:graphicFrame>
        <p:nvGraphicFramePr>
          <p:cNvPr id="19" name="표 7">
            <a:extLst>
              <a:ext uri="{FF2B5EF4-FFF2-40B4-BE49-F238E27FC236}">
                <a16:creationId xmlns:a16="http://schemas.microsoft.com/office/drawing/2014/main" id="{1927B345-B633-43B4-9850-4DEE1BE37D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609899"/>
              </p:ext>
            </p:extLst>
          </p:nvPr>
        </p:nvGraphicFramePr>
        <p:xfrm>
          <a:off x="288867" y="1332303"/>
          <a:ext cx="8566262" cy="2018289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427711">
                  <a:extLst>
                    <a:ext uri="{9D8B030D-6E8A-4147-A177-3AD203B41FA5}">
                      <a16:colId xmlns:a16="http://schemas.microsoft.com/office/drawing/2014/main" val="2138164805"/>
                    </a:ext>
                  </a:extLst>
                </a:gridCol>
                <a:gridCol w="1427711">
                  <a:extLst>
                    <a:ext uri="{9D8B030D-6E8A-4147-A177-3AD203B41FA5}">
                      <a16:colId xmlns:a16="http://schemas.microsoft.com/office/drawing/2014/main" val="982971482"/>
                    </a:ext>
                  </a:extLst>
                </a:gridCol>
                <a:gridCol w="1427711">
                  <a:extLst>
                    <a:ext uri="{9D8B030D-6E8A-4147-A177-3AD203B41FA5}">
                      <a16:colId xmlns:a16="http://schemas.microsoft.com/office/drawing/2014/main" val="3424869787"/>
                    </a:ext>
                  </a:extLst>
                </a:gridCol>
                <a:gridCol w="1427707">
                  <a:extLst>
                    <a:ext uri="{9D8B030D-6E8A-4147-A177-3AD203B41FA5}">
                      <a16:colId xmlns:a16="http://schemas.microsoft.com/office/drawing/2014/main" val="3533494894"/>
                    </a:ext>
                  </a:extLst>
                </a:gridCol>
                <a:gridCol w="1331822">
                  <a:extLst>
                    <a:ext uri="{9D8B030D-6E8A-4147-A177-3AD203B41FA5}">
                      <a16:colId xmlns:a16="http://schemas.microsoft.com/office/drawing/2014/main" val="601829581"/>
                    </a:ext>
                  </a:extLst>
                </a:gridCol>
                <a:gridCol w="1523600">
                  <a:extLst>
                    <a:ext uri="{9D8B030D-6E8A-4147-A177-3AD203B41FA5}">
                      <a16:colId xmlns:a16="http://schemas.microsoft.com/office/drawing/2014/main" val="4123818860"/>
                    </a:ext>
                  </a:extLst>
                </a:gridCol>
              </a:tblGrid>
              <a:tr h="395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start_speed</a:t>
                      </a:r>
                      <a:endParaRPr lang="ko-KR" altLang="en-US" sz="1100" b="1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end_speed</a:t>
                      </a:r>
                      <a:endParaRPr lang="ko-KR" altLang="en-US" sz="1100" b="1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section_speed</a:t>
                      </a:r>
                      <a:endParaRPr lang="ko-KR" altLang="en-US" sz="1100" b="1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start_speed_time</a:t>
                      </a:r>
                      <a:endParaRPr lang="ko-KR" altLang="en-US" sz="1100" b="1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End_speed_time</a:t>
                      </a:r>
                      <a:endParaRPr lang="ko-KR" altLang="en-US" sz="1100" b="1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Section_speed_time</a:t>
                      </a:r>
                      <a:endParaRPr lang="ko-KR" altLang="en-US" sz="1100" b="1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044709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48.697943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50.298219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49.105982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46.450450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48.659670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45.269144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7561277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26.400712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26.400712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47.203323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26.562992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26.562992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35.375781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1317449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59.101720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65.118140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56.858438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60.135135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66.588964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39.794253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6244649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23.755158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25.445418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25.030004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20.789883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23.299611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22.146268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2507880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39.873670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39.873670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51.188650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40.518182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49.972727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41.931997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7984677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Malgun Gothic Semilight" panose="020B0502040204020203" pitchFamily="50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  <a:cs typeface="Malgun Gothic Semilight" panose="020B0502040204020203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228095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3FB93921-D41D-41D5-BFA5-21FA9DB9C357}"/>
              </a:ext>
            </a:extLst>
          </p:cNvPr>
          <p:cNvSpPr txBox="1"/>
          <p:nvPr/>
        </p:nvSpPr>
        <p:spPr>
          <a:xfrm>
            <a:off x="583705" y="3587584"/>
            <a:ext cx="8165288" cy="1177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시작점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끝점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도로명에 따른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train data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의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target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변수의 평균값을 이용한 변수 생성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      1 ) maximum speed limit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값에 따른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target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평균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–&gt; 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start_speed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end_speed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section_speed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      2 ) base hour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값에 따른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target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평균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–&gt; 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start_speed_time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end_speed_time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section_speed_time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3861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237;p31">
            <a:extLst>
              <a:ext uri="{FF2B5EF4-FFF2-40B4-BE49-F238E27FC236}">
                <a16:creationId xmlns:a16="http://schemas.microsoft.com/office/drawing/2014/main" id="{BF17B550-4B72-491D-BC61-9BFB4AE9B1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>
                <a:solidFill>
                  <a:schemeClr val="dk1"/>
                </a:solidFill>
              </a:rPr>
              <a:t>FEATURE ENGINEERING</a:t>
            </a:r>
            <a:endParaRPr sz="2850">
              <a:solidFill>
                <a:schemeClr val="dk1"/>
              </a:solidFill>
            </a:endParaRPr>
          </a:p>
        </p:txBody>
      </p:sp>
      <p:sp>
        <p:nvSpPr>
          <p:cNvPr id="18" name="Google Shape;238;p31">
            <a:extLst>
              <a:ext uri="{FF2B5EF4-FFF2-40B4-BE49-F238E27FC236}">
                <a16:creationId xmlns:a16="http://schemas.microsoft.com/office/drawing/2014/main" id="{F65167C9-A1F1-4637-B641-692FC91864B6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19" name="Google Shape;239;p31">
            <a:extLst>
              <a:ext uri="{FF2B5EF4-FFF2-40B4-BE49-F238E27FC236}">
                <a16:creationId xmlns:a16="http://schemas.microsoft.com/office/drawing/2014/main" id="{C867356F-1498-4BFE-A17C-7483BBAB4B0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13</a:t>
            </a:fld>
            <a:endParaRPr/>
          </a:p>
        </p:txBody>
      </p:sp>
      <p:sp>
        <p:nvSpPr>
          <p:cNvPr id="20" name="Google Shape;240;p31">
            <a:extLst>
              <a:ext uri="{FF2B5EF4-FFF2-40B4-BE49-F238E27FC236}">
                <a16:creationId xmlns:a16="http://schemas.microsoft.com/office/drawing/2014/main" id="{D7382DA8-9CEF-472A-85D2-D5C95844E5F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" y="5019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III</a:t>
            </a:r>
            <a:endParaRPr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DFB8E04-BF5C-4B22-BF0F-2D546F2FCE07}"/>
              </a:ext>
            </a:extLst>
          </p:cNvPr>
          <p:cNvSpPr txBox="1"/>
          <p:nvPr/>
        </p:nvSpPr>
        <p:spPr>
          <a:xfrm>
            <a:off x="594005" y="558158"/>
            <a:ext cx="3935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4. 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관광지 외부데이터</a:t>
            </a:r>
            <a:endParaRPr lang="en-US" altLang="ko-KR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graphicFrame>
        <p:nvGraphicFramePr>
          <p:cNvPr id="22" name="표 7">
            <a:extLst>
              <a:ext uri="{FF2B5EF4-FFF2-40B4-BE49-F238E27FC236}">
                <a16:creationId xmlns:a16="http://schemas.microsoft.com/office/drawing/2014/main" id="{7C53AF7E-24DD-43BE-B946-9D7CDF5BB3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026015"/>
              </p:ext>
            </p:extLst>
          </p:nvPr>
        </p:nvGraphicFramePr>
        <p:xfrm>
          <a:off x="282957" y="1307641"/>
          <a:ext cx="5464698" cy="191816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138164805"/>
                    </a:ext>
                  </a:extLst>
                </a:gridCol>
                <a:gridCol w="676255">
                  <a:extLst>
                    <a:ext uri="{9D8B030D-6E8A-4147-A177-3AD203B41FA5}">
                      <a16:colId xmlns:a16="http://schemas.microsoft.com/office/drawing/2014/main" val="982971482"/>
                    </a:ext>
                  </a:extLst>
                </a:gridCol>
                <a:gridCol w="693964">
                  <a:extLst>
                    <a:ext uri="{9D8B030D-6E8A-4147-A177-3AD203B41FA5}">
                      <a16:colId xmlns:a16="http://schemas.microsoft.com/office/drawing/2014/main" val="3424869787"/>
                    </a:ext>
                  </a:extLst>
                </a:gridCol>
                <a:gridCol w="579665">
                  <a:extLst>
                    <a:ext uri="{9D8B030D-6E8A-4147-A177-3AD203B41FA5}">
                      <a16:colId xmlns:a16="http://schemas.microsoft.com/office/drawing/2014/main" val="3533494894"/>
                    </a:ext>
                  </a:extLst>
                </a:gridCol>
                <a:gridCol w="644978">
                  <a:extLst>
                    <a:ext uri="{9D8B030D-6E8A-4147-A177-3AD203B41FA5}">
                      <a16:colId xmlns:a16="http://schemas.microsoft.com/office/drawing/2014/main" val="601829581"/>
                    </a:ext>
                  </a:extLst>
                </a:gridCol>
                <a:gridCol w="1510393">
                  <a:extLst>
                    <a:ext uri="{9D8B030D-6E8A-4147-A177-3AD203B41FA5}">
                      <a16:colId xmlns:a16="http://schemas.microsoft.com/office/drawing/2014/main" val="4123818860"/>
                    </a:ext>
                  </a:extLst>
                </a:gridCol>
                <a:gridCol w="1151163">
                  <a:extLst>
                    <a:ext uri="{9D8B030D-6E8A-4147-A177-3AD203B41FA5}">
                      <a16:colId xmlns:a16="http://schemas.microsoft.com/office/drawing/2014/main" val="847958416"/>
                    </a:ext>
                  </a:extLst>
                </a:gridCol>
              </a:tblGrid>
              <a:tr h="34453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ID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X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축값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Y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축값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구분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장소명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소재지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데이터기준일자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87044709"/>
                  </a:ext>
                </a:extLst>
              </a:tr>
              <a:tr h="443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126.5688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33.23655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교통시설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동방파제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제주특별자치도 서귀포시 서귀동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758-2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2015-12-31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07561277"/>
                  </a:ext>
                </a:extLst>
              </a:tr>
              <a:tr h="443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126.5626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33.23507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지명관련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새섬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제주특별자치도 서귀포시 서귀동 산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3-3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2015-12-31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91317449"/>
                  </a:ext>
                </a:extLst>
              </a:tr>
              <a:tr h="4432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126.5997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33.23031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지명관련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섶섬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제주특별자치도 서귀포시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보목동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 산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2015-12-31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76244649"/>
                  </a:ext>
                </a:extLst>
              </a:tr>
              <a:tr h="1641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228095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5EA4CE08-9625-41D3-B119-CA6A66A8AC1D}"/>
              </a:ext>
            </a:extLst>
          </p:cNvPr>
          <p:cNvSpPr txBox="1"/>
          <p:nvPr/>
        </p:nvSpPr>
        <p:spPr>
          <a:xfrm>
            <a:off x="1663005" y="3211670"/>
            <a:ext cx="40811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제주도장소</a:t>
            </a:r>
            <a:r>
              <a:rPr lang="en-US" altLang="ko-KR" sz="10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(POI)</a:t>
            </a:r>
            <a:r>
              <a:rPr lang="ko-KR" altLang="en-US" sz="10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데이터</a:t>
            </a:r>
            <a:r>
              <a:rPr lang="en-US" altLang="ko-KR" sz="10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_20151231.CSV</a:t>
            </a:r>
            <a:endParaRPr lang="ko-KR" altLang="en-US" sz="10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graphicFrame>
        <p:nvGraphicFramePr>
          <p:cNvPr id="26" name="표 7">
            <a:extLst>
              <a:ext uri="{FF2B5EF4-FFF2-40B4-BE49-F238E27FC236}">
                <a16:creationId xmlns:a16="http://schemas.microsoft.com/office/drawing/2014/main" id="{322D481A-CDDD-4A8E-BAC9-845D7AED61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7561"/>
              </p:ext>
            </p:extLst>
          </p:nvPr>
        </p:nvGraphicFramePr>
        <p:xfrm>
          <a:off x="6404008" y="1282442"/>
          <a:ext cx="2461808" cy="1982688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20602">
                  <a:extLst>
                    <a:ext uri="{9D8B030D-6E8A-4147-A177-3AD203B41FA5}">
                      <a16:colId xmlns:a16="http://schemas.microsoft.com/office/drawing/2014/main" val="2138164805"/>
                    </a:ext>
                  </a:extLst>
                </a:gridCol>
                <a:gridCol w="820604">
                  <a:extLst>
                    <a:ext uri="{9D8B030D-6E8A-4147-A177-3AD203B41FA5}">
                      <a16:colId xmlns:a16="http://schemas.microsoft.com/office/drawing/2014/main" val="3568971186"/>
                    </a:ext>
                  </a:extLst>
                </a:gridCol>
                <a:gridCol w="820602">
                  <a:extLst>
                    <a:ext uri="{9D8B030D-6E8A-4147-A177-3AD203B41FA5}">
                      <a16:colId xmlns:a16="http://schemas.microsoft.com/office/drawing/2014/main" val="894607513"/>
                    </a:ext>
                  </a:extLst>
                </a:gridCol>
              </a:tblGrid>
              <a:tr h="387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end_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latitude</a:t>
                      </a:r>
                      <a:endParaRPr lang="ko-KR" altLang="en-US" sz="11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end_</a:t>
                      </a:r>
                    </a:p>
                    <a:p>
                      <a:pPr algn="ctr" latinLnBrk="1"/>
                      <a:r>
                        <a:rPr lang="en-US" altLang="ko-KR" sz="11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longitude</a:t>
                      </a:r>
                      <a:endParaRPr lang="ko-KR" altLang="en-US" sz="11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Tour </a:t>
                      </a:r>
                    </a:p>
                    <a:p>
                      <a:pPr algn="ctr" latinLnBrk="1"/>
                      <a:r>
                        <a:rPr lang="en-US" altLang="ko-KR" sz="11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cnt</a:t>
                      </a:r>
                      <a:endParaRPr lang="ko-KR" altLang="en-US" sz="11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044709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33.427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126.662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561277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33.504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126.526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690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317449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33.280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126.362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244649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33.245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126.566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410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507880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33.462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126.330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76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84677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228095"/>
                  </a:ext>
                </a:extLst>
              </a:tr>
            </a:tbl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291B348B-1F4D-4B37-93F5-B7642A56B693}"/>
              </a:ext>
            </a:extLst>
          </p:cNvPr>
          <p:cNvSpPr/>
          <p:nvPr/>
        </p:nvSpPr>
        <p:spPr>
          <a:xfrm>
            <a:off x="7992836" y="1224643"/>
            <a:ext cx="930728" cy="2106386"/>
          </a:xfrm>
          <a:prstGeom prst="rect">
            <a:avLst/>
          </a:prstGeom>
          <a:noFill/>
          <a:ln w="57150">
            <a:solidFill>
              <a:srgbClr val="3C7CDE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62A86F74-E50B-4AA8-A770-E2E7ADBBD81D}"/>
              </a:ext>
            </a:extLst>
          </p:cNvPr>
          <p:cNvSpPr/>
          <p:nvPr/>
        </p:nvSpPr>
        <p:spPr>
          <a:xfrm>
            <a:off x="5857744" y="2069679"/>
            <a:ext cx="432707" cy="408214"/>
          </a:xfrm>
          <a:prstGeom prst="rightArrow">
            <a:avLst/>
          </a:prstGeom>
          <a:ln>
            <a:solidFill>
              <a:srgbClr val="3C7CDE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C3DBC5-21D9-AE50-FADB-D2519E2CC0A4}"/>
              </a:ext>
            </a:extLst>
          </p:cNvPr>
          <p:cNvSpPr txBox="1"/>
          <p:nvPr/>
        </p:nvSpPr>
        <p:spPr>
          <a:xfrm>
            <a:off x="583705" y="3587584"/>
            <a:ext cx="816528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관광지 주변에 교통량이 많을 것이라는 가설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제주도 장소 외부데이터에서 구분이 관광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문화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레저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공원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인 데이터 추출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좌표를 이용하여 도착지 반경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2km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이내 지점인 경우를 카운트 하여 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tour_cnt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변수 생성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0425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38;p31">
            <a:extLst>
              <a:ext uri="{FF2B5EF4-FFF2-40B4-BE49-F238E27FC236}">
                <a16:creationId xmlns:a16="http://schemas.microsoft.com/office/drawing/2014/main" id="{C5833EED-3E00-4933-ADEA-D4DA5E02278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© 2022. ALL RIGHTS RESERVED</a:t>
            </a:r>
            <a:endParaRPr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6" name="Google Shape;239;p31">
            <a:extLst>
              <a:ext uri="{FF2B5EF4-FFF2-40B4-BE49-F238E27FC236}">
                <a16:creationId xmlns:a16="http://schemas.microsoft.com/office/drawing/2014/main" id="{CEE1776D-E4EA-49F5-B153-1B422604446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14</a:t>
            </a:fld>
            <a:endParaRPr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A9C79C-D44E-4180-88DC-19A748679385}"/>
              </a:ext>
            </a:extLst>
          </p:cNvPr>
          <p:cNvSpPr txBox="1"/>
          <p:nvPr/>
        </p:nvSpPr>
        <p:spPr>
          <a:xfrm>
            <a:off x="594005" y="558158"/>
            <a:ext cx="3935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5. 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공휴일 외부데이터</a:t>
            </a:r>
            <a:endParaRPr lang="en-US" altLang="ko-KR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graphicFrame>
        <p:nvGraphicFramePr>
          <p:cNvPr id="9" name="표 7">
            <a:extLst>
              <a:ext uri="{FF2B5EF4-FFF2-40B4-BE49-F238E27FC236}">
                <a16:creationId xmlns:a16="http://schemas.microsoft.com/office/drawing/2014/main" id="{469EB709-311D-49B9-8482-DC5F63051B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2720234"/>
              </p:ext>
            </p:extLst>
          </p:nvPr>
        </p:nvGraphicFramePr>
        <p:xfrm>
          <a:off x="594005" y="1397935"/>
          <a:ext cx="4291254" cy="1943359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337554">
                  <a:extLst>
                    <a:ext uri="{9D8B030D-6E8A-4147-A177-3AD203B41FA5}">
                      <a16:colId xmlns:a16="http://schemas.microsoft.com/office/drawing/2014/main" val="2138164805"/>
                    </a:ext>
                  </a:extLst>
                </a:gridCol>
                <a:gridCol w="1476852">
                  <a:extLst>
                    <a:ext uri="{9D8B030D-6E8A-4147-A177-3AD203B41FA5}">
                      <a16:colId xmlns:a16="http://schemas.microsoft.com/office/drawing/2014/main" val="3568971186"/>
                    </a:ext>
                  </a:extLst>
                </a:gridCol>
                <a:gridCol w="1476848">
                  <a:extLst>
                    <a:ext uri="{9D8B030D-6E8A-4147-A177-3AD203B41FA5}">
                      <a16:colId xmlns:a16="http://schemas.microsoft.com/office/drawing/2014/main" val="894607513"/>
                    </a:ext>
                  </a:extLst>
                </a:gridCol>
              </a:tblGrid>
              <a:tr h="3873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Post_holiday</a:t>
                      </a:r>
                      <a:endParaRPr lang="ko-KR" altLang="en-US" sz="11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Pre_holiday</a:t>
                      </a:r>
                      <a:endParaRPr lang="ko-KR" altLang="en-US" sz="11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holiday</a:t>
                      </a:r>
                      <a:endParaRPr lang="ko-KR" altLang="en-US" sz="11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044709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561277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317449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244649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507880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84677"/>
                  </a:ext>
                </a:extLst>
              </a:tr>
              <a:tr h="2593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228095"/>
                  </a:ext>
                </a:extLst>
              </a:tr>
            </a:tbl>
          </a:graphicData>
        </a:graphic>
      </p:graphicFrame>
      <p:pic>
        <p:nvPicPr>
          <p:cNvPr id="10" name="Picture 2">
            <a:extLst>
              <a:ext uri="{FF2B5EF4-FFF2-40B4-BE49-F238E27FC236}">
                <a16:creationId xmlns:a16="http://schemas.microsoft.com/office/drawing/2014/main" id="{5A68B8C7-2E7E-4BB0-875E-9ED7F75BC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279" y="1397935"/>
            <a:ext cx="2649911" cy="1513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237;p31">
            <a:extLst>
              <a:ext uri="{FF2B5EF4-FFF2-40B4-BE49-F238E27FC236}">
                <a16:creationId xmlns:a16="http://schemas.microsoft.com/office/drawing/2014/main" id="{919804F2-16D0-4C2B-B60B-0DC61A1AAE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>
                <a:solidFill>
                  <a:schemeClr val="dk1"/>
                </a:solidFill>
              </a:rPr>
              <a:t>FEATURE ENGINEERING</a:t>
            </a:r>
            <a:endParaRPr sz="2850">
              <a:solidFill>
                <a:schemeClr val="dk1"/>
              </a:solidFill>
            </a:endParaRPr>
          </a:p>
        </p:txBody>
      </p:sp>
      <p:sp>
        <p:nvSpPr>
          <p:cNvPr id="12" name="Google Shape;240;p31">
            <a:extLst>
              <a:ext uri="{FF2B5EF4-FFF2-40B4-BE49-F238E27FC236}">
                <a16:creationId xmlns:a16="http://schemas.microsoft.com/office/drawing/2014/main" id="{E1743D33-CA21-4D56-B03E-F273D0797C0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" y="5019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III</a:t>
            </a:r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37BC3F-8A73-4760-9ADF-37DF259F1693}"/>
              </a:ext>
            </a:extLst>
          </p:cNvPr>
          <p:cNvSpPr txBox="1"/>
          <p:nvPr/>
        </p:nvSpPr>
        <p:spPr>
          <a:xfrm>
            <a:off x="5786057" y="2854402"/>
            <a:ext cx="26499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Post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Holiday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Pre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EA1E92-5CF7-BAF0-53B3-117FB9F72458}"/>
              </a:ext>
            </a:extLst>
          </p:cNvPr>
          <p:cNvSpPr txBox="1"/>
          <p:nvPr/>
        </p:nvSpPr>
        <p:spPr>
          <a:xfrm>
            <a:off x="583705" y="3587584"/>
            <a:ext cx="8165288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공휴일에는 교통혼잡도가 달라질 것이라는 가설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대체공휴일을 고려하여 공휴일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 전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1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 후 또한 포함하여 파생변수 생성 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2278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237;p31">
            <a:extLst>
              <a:ext uri="{FF2B5EF4-FFF2-40B4-BE49-F238E27FC236}">
                <a16:creationId xmlns:a16="http://schemas.microsoft.com/office/drawing/2014/main" id="{8804615B-1528-4022-BE32-C68CBAF0D3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>
                <a:solidFill>
                  <a:schemeClr val="dk1"/>
                </a:solidFill>
              </a:rPr>
              <a:t>FEATURE ENGINEERING</a:t>
            </a:r>
            <a:endParaRPr sz="2850">
              <a:solidFill>
                <a:schemeClr val="dk1"/>
              </a:solidFill>
            </a:endParaRPr>
          </a:p>
        </p:txBody>
      </p:sp>
      <p:sp>
        <p:nvSpPr>
          <p:cNvPr id="14" name="Google Shape;238;p31">
            <a:extLst>
              <a:ext uri="{FF2B5EF4-FFF2-40B4-BE49-F238E27FC236}">
                <a16:creationId xmlns:a16="http://schemas.microsoft.com/office/drawing/2014/main" id="{6835B852-3CAD-4B5D-8BCB-330456BDB79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15" name="Google Shape;239;p31">
            <a:extLst>
              <a:ext uri="{FF2B5EF4-FFF2-40B4-BE49-F238E27FC236}">
                <a16:creationId xmlns:a16="http://schemas.microsoft.com/office/drawing/2014/main" id="{4C4097DC-4A47-4E69-A65A-0F036065296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15</a:t>
            </a:fld>
            <a:endParaRPr/>
          </a:p>
        </p:txBody>
      </p:sp>
      <p:sp>
        <p:nvSpPr>
          <p:cNvPr id="16" name="Google Shape;240;p31">
            <a:extLst>
              <a:ext uri="{FF2B5EF4-FFF2-40B4-BE49-F238E27FC236}">
                <a16:creationId xmlns:a16="http://schemas.microsoft.com/office/drawing/2014/main" id="{76F0A69C-1850-44B6-AABA-40E94C3F0254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" y="5019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III</a:t>
            </a:r>
            <a:endParaRPr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10B40B-154E-4872-85A4-3AB5B6A7B10D}"/>
              </a:ext>
            </a:extLst>
          </p:cNvPr>
          <p:cNvSpPr txBox="1"/>
          <p:nvPr/>
        </p:nvSpPr>
        <p:spPr>
          <a:xfrm>
            <a:off x="541897" y="3702496"/>
            <a:ext cx="7764318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Feature Engineering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을 통해 총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48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개의 </a:t>
            </a:r>
            <a:r>
              <a:rPr lang="ko-KR" altLang="en-US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피쳐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생성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graphicFrame>
        <p:nvGraphicFramePr>
          <p:cNvPr id="18" name="표 7">
            <a:extLst>
              <a:ext uri="{FF2B5EF4-FFF2-40B4-BE49-F238E27FC236}">
                <a16:creationId xmlns:a16="http://schemas.microsoft.com/office/drawing/2014/main" id="{F8D868C9-5B35-4A6B-883A-4F197E0D2F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729678"/>
              </p:ext>
            </p:extLst>
          </p:nvPr>
        </p:nvGraphicFramePr>
        <p:xfrm>
          <a:off x="594005" y="1335214"/>
          <a:ext cx="7945838" cy="2018694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135120">
                  <a:extLst>
                    <a:ext uri="{9D8B030D-6E8A-4147-A177-3AD203B41FA5}">
                      <a16:colId xmlns:a16="http://schemas.microsoft.com/office/drawing/2014/main" val="2138164805"/>
                    </a:ext>
                  </a:extLst>
                </a:gridCol>
                <a:gridCol w="1135120">
                  <a:extLst>
                    <a:ext uri="{9D8B030D-6E8A-4147-A177-3AD203B41FA5}">
                      <a16:colId xmlns:a16="http://schemas.microsoft.com/office/drawing/2014/main" val="982971482"/>
                    </a:ext>
                  </a:extLst>
                </a:gridCol>
                <a:gridCol w="1135120">
                  <a:extLst>
                    <a:ext uri="{9D8B030D-6E8A-4147-A177-3AD203B41FA5}">
                      <a16:colId xmlns:a16="http://schemas.microsoft.com/office/drawing/2014/main" val="3424869787"/>
                    </a:ext>
                  </a:extLst>
                </a:gridCol>
                <a:gridCol w="1135118">
                  <a:extLst>
                    <a:ext uri="{9D8B030D-6E8A-4147-A177-3AD203B41FA5}">
                      <a16:colId xmlns:a16="http://schemas.microsoft.com/office/drawing/2014/main" val="3533494894"/>
                    </a:ext>
                  </a:extLst>
                </a:gridCol>
                <a:gridCol w="1135120">
                  <a:extLst>
                    <a:ext uri="{9D8B030D-6E8A-4147-A177-3AD203B41FA5}">
                      <a16:colId xmlns:a16="http://schemas.microsoft.com/office/drawing/2014/main" val="601829581"/>
                    </a:ext>
                  </a:extLst>
                </a:gridCol>
                <a:gridCol w="1135120">
                  <a:extLst>
                    <a:ext uri="{9D8B030D-6E8A-4147-A177-3AD203B41FA5}">
                      <a16:colId xmlns:a16="http://schemas.microsoft.com/office/drawing/2014/main" val="4123818860"/>
                    </a:ext>
                  </a:extLst>
                </a:gridCol>
                <a:gridCol w="1135120">
                  <a:extLst>
                    <a:ext uri="{9D8B030D-6E8A-4147-A177-3AD203B41FA5}">
                      <a16:colId xmlns:a16="http://schemas.microsoft.com/office/drawing/2014/main" val="847958416"/>
                    </a:ext>
                  </a:extLst>
                </a:gridCol>
              </a:tblGrid>
              <a:tr h="395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Day_of_week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sin_time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cos_time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start_speed</a:t>
                      </a:r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_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time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End_speed</a:t>
                      </a:r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_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time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Section_speed</a:t>
                      </a:r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_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time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044709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-0.9659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-2.588e-01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46.450450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48.659670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45.269144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7561277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-0.70710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7.071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26.562992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26.562992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35.375781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1317449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0.9659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-2.588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60.135135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66.588964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39.794253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6244649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-0.2588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-9.659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20.789883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23.299611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22.146268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2507880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0.8660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-5.000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  <a:cs typeface="+mn-cs"/>
                          <a:sym typeface="Arial"/>
                        </a:rPr>
                        <a:t>e-01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40.518182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49.972727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effectLst/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41.931997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7984677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…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22809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EFDE8881-EB7C-4B9F-9D97-7A3B67C25E8C}"/>
              </a:ext>
            </a:extLst>
          </p:cNvPr>
          <p:cNvSpPr txBox="1"/>
          <p:nvPr/>
        </p:nvSpPr>
        <p:spPr>
          <a:xfrm>
            <a:off x="594005" y="558158"/>
            <a:ext cx="3935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5. 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최종데이터</a:t>
            </a:r>
            <a:endParaRPr lang="en-US" altLang="ko-KR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1103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title"/>
          </p:nvPr>
        </p:nvSpPr>
        <p:spPr>
          <a:xfrm>
            <a:off x="1219136" y="149185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>
                <a:solidFill>
                  <a:schemeClr val="dk1"/>
                </a:solidFill>
              </a:rPr>
              <a:t>MODELING</a:t>
            </a:r>
            <a:endParaRPr sz="2850">
              <a:solidFill>
                <a:schemeClr val="dk1"/>
              </a:solidFill>
            </a:endParaRPr>
          </a:p>
        </p:txBody>
      </p:sp>
      <p:sp>
        <p:nvSpPr>
          <p:cNvPr id="297" name="Google Shape;297;p36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298" name="Google Shape;298;p36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16</a:t>
            </a:fld>
            <a:endParaRPr/>
          </a:p>
        </p:txBody>
      </p:sp>
      <p:sp>
        <p:nvSpPr>
          <p:cNvPr id="299" name="Google Shape;299;p36"/>
          <p:cNvSpPr txBox="1">
            <a:spLocks noGrp="1"/>
          </p:cNvSpPr>
          <p:nvPr>
            <p:ph type="body" idx="2"/>
          </p:nvPr>
        </p:nvSpPr>
        <p:spPr>
          <a:xfrm>
            <a:off x="625130" y="1491844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ko">
                <a:highlight>
                  <a:schemeClr val="accent1"/>
                </a:highlight>
              </a:rPr>
              <a:t>Ⅳ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C76EB17-0219-4E54-B29A-FD9D45B97A4D}"/>
              </a:ext>
            </a:extLst>
          </p:cNvPr>
          <p:cNvSpPr/>
          <p:nvPr/>
        </p:nvSpPr>
        <p:spPr>
          <a:xfrm>
            <a:off x="612319" y="1061356"/>
            <a:ext cx="837800" cy="419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7"/>
          <p:cNvSpPr txBox="1">
            <a:spLocks noGrp="1"/>
          </p:cNvSpPr>
          <p:nvPr>
            <p:ph type="title"/>
          </p:nvPr>
        </p:nvSpPr>
        <p:spPr>
          <a:xfrm>
            <a:off x="638986" y="54358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 dirty="0">
                <a:solidFill>
                  <a:schemeClr val="dk1"/>
                </a:solidFill>
              </a:rPr>
              <a:t>MODELING</a:t>
            </a:r>
            <a:r>
              <a:rPr lang="en-US" altLang="ko" sz="2850" dirty="0">
                <a:solidFill>
                  <a:schemeClr val="dk1"/>
                </a:solidFill>
              </a:rPr>
              <a:t> </a:t>
            </a:r>
            <a:endParaRPr sz="2850" dirty="0">
              <a:solidFill>
                <a:schemeClr val="dk1"/>
              </a:solidFill>
            </a:endParaRPr>
          </a:p>
        </p:txBody>
      </p:sp>
      <p:sp>
        <p:nvSpPr>
          <p:cNvPr id="305" name="Google Shape;305;p37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306" name="Google Shape;306;p37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17</a:t>
            </a:fld>
            <a:endParaRPr/>
          </a:p>
        </p:txBody>
      </p:sp>
      <p:sp>
        <p:nvSpPr>
          <p:cNvPr id="307" name="Google Shape;307;p37"/>
          <p:cNvSpPr txBox="1">
            <a:spLocks noGrp="1"/>
          </p:cNvSpPr>
          <p:nvPr>
            <p:ph type="body" idx="2"/>
          </p:nvPr>
        </p:nvSpPr>
        <p:spPr>
          <a:xfrm>
            <a:off x="4160" y="8813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ko">
                <a:highlight>
                  <a:schemeClr val="accent1"/>
                </a:highlight>
              </a:rPr>
              <a:t>Ⅳ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4AAA0A-A304-A06C-C8FB-50F4235923CC}"/>
              </a:ext>
            </a:extLst>
          </p:cNvPr>
          <p:cNvSpPr txBox="1"/>
          <p:nvPr/>
        </p:nvSpPr>
        <p:spPr>
          <a:xfrm>
            <a:off x="594005" y="558158"/>
            <a:ext cx="3935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1. </a:t>
            </a:r>
            <a:r>
              <a:rPr lang="en-US" altLang="ko-KR" dirty="0" err="1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Basyesian</a:t>
            </a:r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Optimization (</a:t>
            </a:r>
            <a:r>
              <a:rPr lang="en-US" altLang="ko-KR" dirty="0" err="1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Optuna</a:t>
            </a:r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  <a:p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7CAB079A-1420-131D-AF0A-82F29D65C2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497" y="1207470"/>
            <a:ext cx="3455945" cy="2420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D2AC6A1-BD7D-1956-FF20-BA29D847F7B2}"/>
              </a:ext>
            </a:extLst>
          </p:cNvPr>
          <p:cNvSpPr txBox="1"/>
          <p:nvPr/>
        </p:nvSpPr>
        <p:spPr>
          <a:xfrm>
            <a:off x="1547977" y="4001343"/>
            <a:ext cx="7764318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베이지안 최적화 라이브러리인 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Optuna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를 이용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모델 별 최적의 </a:t>
            </a:r>
            <a:r>
              <a:rPr lang="ko-KR" altLang="en-US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하이퍼파라미터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획득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EBBFB112-E64B-9B4A-4C4E-08C7E605B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677" y="1090928"/>
            <a:ext cx="2425781" cy="50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CF7F4C7-F67F-F004-7D60-9635F42C9C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9191" y="1931518"/>
            <a:ext cx="4192251" cy="161147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7"/>
          <p:cNvSpPr txBox="1">
            <a:spLocks noGrp="1"/>
          </p:cNvSpPr>
          <p:nvPr>
            <p:ph type="title"/>
          </p:nvPr>
        </p:nvSpPr>
        <p:spPr>
          <a:xfrm>
            <a:off x="638986" y="54358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 dirty="0">
                <a:solidFill>
                  <a:schemeClr val="dk1"/>
                </a:solidFill>
              </a:rPr>
              <a:t>MODELING</a:t>
            </a:r>
            <a:r>
              <a:rPr lang="en-US" altLang="ko" sz="2850" dirty="0">
                <a:solidFill>
                  <a:schemeClr val="dk1"/>
                </a:solidFill>
              </a:rPr>
              <a:t> </a:t>
            </a:r>
            <a:endParaRPr sz="2850" dirty="0">
              <a:solidFill>
                <a:schemeClr val="dk1"/>
              </a:solidFill>
            </a:endParaRPr>
          </a:p>
        </p:txBody>
      </p:sp>
      <p:sp>
        <p:nvSpPr>
          <p:cNvPr id="305" name="Google Shape;305;p37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306" name="Google Shape;306;p37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18</a:t>
            </a:fld>
            <a:endParaRPr/>
          </a:p>
        </p:txBody>
      </p:sp>
      <p:sp>
        <p:nvSpPr>
          <p:cNvPr id="307" name="Google Shape;307;p37"/>
          <p:cNvSpPr txBox="1">
            <a:spLocks noGrp="1"/>
          </p:cNvSpPr>
          <p:nvPr>
            <p:ph type="body" idx="2"/>
          </p:nvPr>
        </p:nvSpPr>
        <p:spPr>
          <a:xfrm>
            <a:off x="4160" y="8813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ko" dirty="0">
                <a:highlight>
                  <a:schemeClr val="accent1"/>
                </a:highlight>
              </a:rPr>
              <a:t>Ⅳ</a:t>
            </a:r>
            <a:endParaRPr dirty="0">
              <a:highlight>
                <a:schemeClr val="accent1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46CE10-B80A-FB69-5993-3BECA62AB222}"/>
              </a:ext>
            </a:extLst>
          </p:cNvPr>
          <p:cNvSpPr txBox="1"/>
          <p:nvPr/>
        </p:nvSpPr>
        <p:spPr>
          <a:xfrm>
            <a:off x="594005" y="558158"/>
            <a:ext cx="3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2. 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모델 실험 리스트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C8EC8D-10D5-A94D-D056-0AE9F0216721}"/>
              </a:ext>
            </a:extLst>
          </p:cNvPr>
          <p:cNvSpPr txBox="1"/>
          <p:nvPr/>
        </p:nvSpPr>
        <p:spPr>
          <a:xfrm>
            <a:off x="689840" y="3962094"/>
            <a:ext cx="7764318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각종 모델 테스트 결과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및 추론속도를 고려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최종모델 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XGBoost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선정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단일모델을 사용함으로써 실제 산업에 적용시 빠른 평균속력 추론이 가능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B4DC0B-48EA-357F-FD08-DA1853B5F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2501" y="1286629"/>
            <a:ext cx="3330455" cy="1840392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5A91544-6ECD-C70F-1708-245EEC6CA875}"/>
              </a:ext>
            </a:extLst>
          </p:cNvPr>
          <p:cNvSpPr/>
          <p:nvPr/>
        </p:nvSpPr>
        <p:spPr>
          <a:xfrm>
            <a:off x="4096484" y="2081157"/>
            <a:ext cx="432707" cy="408214"/>
          </a:xfrm>
          <a:prstGeom prst="rightArrow">
            <a:avLst/>
          </a:prstGeom>
          <a:ln>
            <a:solidFill>
              <a:srgbClr val="3C7CDE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B92CF9-51A9-3A86-FFDD-780474ADE8F8}"/>
              </a:ext>
            </a:extLst>
          </p:cNvPr>
          <p:cNvSpPr txBox="1"/>
          <p:nvPr/>
        </p:nvSpPr>
        <p:spPr>
          <a:xfrm>
            <a:off x="5521685" y="3182745"/>
            <a:ext cx="2552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>
                <a:solidFill>
                  <a:srgbClr val="65A1D7"/>
                </a:solidFill>
              </a:rPr>
              <a:t>“</a:t>
            </a:r>
            <a:r>
              <a:rPr lang="ko-KR" altLang="en-US" sz="1000" b="1" dirty="0">
                <a:solidFill>
                  <a:srgbClr val="65A1D7"/>
                </a:solidFill>
              </a:rPr>
              <a:t>최종모델 </a:t>
            </a:r>
            <a:r>
              <a:rPr lang="en-US" altLang="ko-KR" sz="1000" b="1" dirty="0" err="1">
                <a:solidFill>
                  <a:srgbClr val="65A1D7"/>
                </a:solidFill>
              </a:rPr>
              <a:t>XGBoost</a:t>
            </a:r>
            <a:r>
              <a:rPr lang="en-US" altLang="ko-KR" sz="1000" b="1" dirty="0">
                <a:solidFill>
                  <a:srgbClr val="65A1D7"/>
                </a:solidFill>
              </a:rPr>
              <a:t> </a:t>
            </a:r>
            <a:r>
              <a:rPr lang="ko-KR" altLang="en-US" sz="1000" b="1" dirty="0">
                <a:solidFill>
                  <a:srgbClr val="65A1D7"/>
                </a:solidFill>
              </a:rPr>
              <a:t>선정</a:t>
            </a:r>
            <a:r>
              <a:rPr lang="en-US" altLang="ko-KR" sz="1000" b="1" dirty="0">
                <a:solidFill>
                  <a:srgbClr val="65A1D7"/>
                </a:solidFill>
              </a:rPr>
              <a:t>”</a:t>
            </a:r>
            <a:endParaRPr lang="ko-KR" altLang="en-US" sz="1000" b="1" dirty="0">
              <a:solidFill>
                <a:srgbClr val="65A1D7"/>
              </a:solidFill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113C5B9-61C5-63DD-506E-A09A555D91C1}"/>
              </a:ext>
            </a:extLst>
          </p:cNvPr>
          <p:cNvGraphicFramePr>
            <a:graphicFrameLocks noGrp="1"/>
          </p:cNvGraphicFramePr>
          <p:nvPr/>
        </p:nvGraphicFramePr>
        <p:xfrm>
          <a:off x="935642" y="1178355"/>
          <a:ext cx="2552086" cy="2270356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888403">
                  <a:extLst>
                    <a:ext uri="{9D8B030D-6E8A-4147-A177-3AD203B41FA5}">
                      <a16:colId xmlns:a16="http://schemas.microsoft.com/office/drawing/2014/main" val="3782065423"/>
                    </a:ext>
                  </a:extLst>
                </a:gridCol>
                <a:gridCol w="663683">
                  <a:extLst>
                    <a:ext uri="{9D8B030D-6E8A-4147-A177-3AD203B41FA5}">
                      <a16:colId xmlns:a16="http://schemas.microsoft.com/office/drawing/2014/main" val="3805076051"/>
                    </a:ext>
                  </a:extLst>
                </a:gridCol>
              </a:tblGrid>
              <a:tr h="395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Models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CV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MAE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167987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Model Stacking</a:t>
                      </a:r>
                    </a:p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(</a:t>
                      </a:r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lgbm+xgb+hist+cat</a:t>
                      </a:r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)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2.77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1150977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XGBoost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2.94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484682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CatBoost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2.95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666465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histGradientboost</a:t>
                      </a:r>
                      <a:endParaRPr lang="en-US" altLang="ko-KR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Regressor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3.03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7750042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Gradientboost</a:t>
                      </a:r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 Regressor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3.11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752515"/>
                  </a:ext>
                </a:extLst>
              </a:tr>
              <a:tr h="2704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LightGBM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3.26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9395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4351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8"/>
          <p:cNvSpPr txBox="1">
            <a:spLocks noGrp="1"/>
          </p:cNvSpPr>
          <p:nvPr>
            <p:ph type="title"/>
          </p:nvPr>
        </p:nvSpPr>
        <p:spPr>
          <a:xfrm>
            <a:off x="638986" y="54358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altLang="ko-KR" sz="2850" dirty="0">
                <a:solidFill>
                  <a:schemeClr val="dk1"/>
                </a:solidFill>
              </a:rPr>
              <a:t>MODELING</a:t>
            </a:r>
            <a:r>
              <a:rPr lang="en-US" altLang="ko" sz="2850" dirty="0">
                <a:solidFill>
                  <a:schemeClr val="dk1"/>
                </a:solidFill>
              </a:rPr>
              <a:t> </a:t>
            </a:r>
            <a:endParaRPr sz="2850" dirty="0">
              <a:solidFill>
                <a:schemeClr val="dk1"/>
              </a:solidFill>
            </a:endParaRPr>
          </a:p>
        </p:txBody>
      </p:sp>
      <p:sp>
        <p:nvSpPr>
          <p:cNvPr id="316" name="Google Shape;316;p38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317" name="Google Shape;317;p38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19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F0E71-47C5-8481-80B2-4C6270F65B86}"/>
              </a:ext>
            </a:extLst>
          </p:cNvPr>
          <p:cNvSpPr txBox="1"/>
          <p:nvPr/>
        </p:nvSpPr>
        <p:spPr>
          <a:xfrm>
            <a:off x="594005" y="558158"/>
            <a:ext cx="3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3. Post Processing ( 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정수형 변환</a:t>
            </a:r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8D601E1-495B-8E78-E7BE-4FCBC13EA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0" y="955945"/>
            <a:ext cx="1780834" cy="1296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4B9011C-9E50-A998-39EC-9DDCE6EDC5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6743" y="955945"/>
            <a:ext cx="1780834" cy="1296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91058C3-C3D6-AFCA-B038-4756F2079B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980" y="2489663"/>
            <a:ext cx="1780834" cy="1296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DEAC2DD-C4E2-7AE9-1852-E040123852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6743" y="2474691"/>
            <a:ext cx="1780834" cy="1296000"/>
          </a:xfrm>
          <a:prstGeom prst="rect">
            <a:avLst/>
          </a:prstGeom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549F7800-B9BC-B04B-DAC5-AF6BBAC8F2E9}"/>
              </a:ext>
            </a:extLst>
          </p:cNvPr>
          <p:cNvSpPr/>
          <p:nvPr/>
        </p:nvSpPr>
        <p:spPr>
          <a:xfrm rot="5400000">
            <a:off x="6883454" y="2811819"/>
            <a:ext cx="432707" cy="408214"/>
          </a:xfrm>
          <a:prstGeom prst="rightArrow">
            <a:avLst/>
          </a:prstGeom>
          <a:ln>
            <a:solidFill>
              <a:srgbClr val="3C7CDE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759027-58E8-FC0E-FFF4-C7EA1EF1F36C}"/>
              </a:ext>
            </a:extLst>
          </p:cNvPr>
          <p:cNvSpPr txBox="1"/>
          <p:nvPr/>
        </p:nvSpPr>
        <p:spPr>
          <a:xfrm>
            <a:off x="594005" y="4087228"/>
            <a:ext cx="7764318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trainset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의 </a:t>
            </a:r>
            <a:r>
              <a:rPr lang="ko-KR" altLang="en-US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타겟값이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정수형이므로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형변환시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MAE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값 측정 테스트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샘플 뿐 아니라 전체데이터셋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Fold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별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CV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결과를 반올림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MAE 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측정 시 성능향상을 확인</a:t>
            </a:r>
            <a:endParaRPr lang="en-US" altLang="ko-KR" sz="12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DAFA1E-7D87-CA87-EEBC-9CEF5C71D67C}"/>
              </a:ext>
            </a:extLst>
          </p:cNvPr>
          <p:cNvSpPr txBox="1"/>
          <p:nvPr/>
        </p:nvSpPr>
        <p:spPr>
          <a:xfrm>
            <a:off x="638980" y="2261220"/>
            <a:ext cx="1780834" cy="217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원본 </a:t>
            </a:r>
            <a:r>
              <a:rPr lang="en-US" altLang="ko-KR" sz="800" dirty="0"/>
              <a:t>CV MAE</a:t>
            </a:r>
            <a:endParaRPr lang="ko-KR" altLang="en-US" sz="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9AC8C0-CEAC-1EF4-0A8B-D1311EA71A1F}"/>
              </a:ext>
            </a:extLst>
          </p:cNvPr>
          <p:cNvSpPr txBox="1"/>
          <p:nvPr/>
        </p:nvSpPr>
        <p:spPr>
          <a:xfrm>
            <a:off x="3096743" y="2274219"/>
            <a:ext cx="17808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반올림 </a:t>
            </a:r>
            <a:r>
              <a:rPr lang="en-US" altLang="ko-KR" sz="800" dirty="0"/>
              <a:t>CV MAE</a:t>
            </a:r>
            <a:endParaRPr lang="ko-KR" altLang="en-US" sz="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9665E2-D5E8-DC4C-7992-A8865C51D3D2}"/>
              </a:ext>
            </a:extLst>
          </p:cNvPr>
          <p:cNvSpPr txBox="1"/>
          <p:nvPr/>
        </p:nvSpPr>
        <p:spPr>
          <a:xfrm>
            <a:off x="638980" y="3768057"/>
            <a:ext cx="17808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내림 </a:t>
            </a:r>
            <a:r>
              <a:rPr lang="en-US" altLang="ko-KR" sz="800" dirty="0"/>
              <a:t>CV MAE</a:t>
            </a:r>
            <a:endParaRPr lang="ko-KR" altLang="en-US" sz="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A64846-5FB0-2533-79C1-7C393074794C}"/>
              </a:ext>
            </a:extLst>
          </p:cNvPr>
          <p:cNvSpPr txBox="1"/>
          <p:nvPr/>
        </p:nvSpPr>
        <p:spPr>
          <a:xfrm>
            <a:off x="3096743" y="3766157"/>
            <a:ext cx="17808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/>
              <a:t>올림 </a:t>
            </a:r>
            <a:r>
              <a:rPr lang="en-US" altLang="ko-KR" sz="800" dirty="0"/>
              <a:t>CV MAE</a:t>
            </a:r>
            <a:endParaRPr lang="ko-KR" altLang="en-US" sz="800" dirty="0"/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86BC25B9-404B-8B94-5C6E-B80941ABAB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8002116"/>
              </p:ext>
            </p:extLst>
          </p:nvPr>
        </p:nvGraphicFramePr>
        <p:xfrm>
          <a:off x="6209391" y="1340955"/>
          <a:ext cx="1780834" cy="121920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890417">
                  <a:extLst>
                    <a:ext uri="{9D8B030D-6E8A-4147-A177-3AD203B41FA5}">
                      <a16:colId xmlns:a16="http://schemas.microsoft.com/office/drawing/2014/main" val="2956306753"/>
                    </a:ext>
                  </a:extLst>
                </a:gridCol>
                <a:gridCol w="890417">
                  <a:extLst>
                    <a:ext uri="{9D8B030D-6E8A-4147-A177-3AD203B41FA5}">
                      <a16:colId xmlns:a16="http://schemas.microsoft.com/office/drawing/2014/main" val="18204871"/>
                    </a:ext>
                  </a:extLst>
                </a:gridCol>
              </a:tblGrid>
              <a:tr h="2221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형변환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CV score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870682"/>
                  </a:ext>
                </a:extLst>
              </a:tr>
              <a:tr h="238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원본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2.9848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8023743"/>
                  </a:ext>
                </a:extLst>
              </a:tr>
              <a:tr h="238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반올림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2.9731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2787308"/>
                  </a:ext>
                </a:extLst>
              </a:tr>
              <a:tr h="238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올림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2.9795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9793926"/>
                  </a:ext>
                </a:extLst>
              </a:tr>
              <a:tr h="238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내림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바른고딕OTF" panose="02020603020101020101" pitchFamily="18" charset="-127"/>
                          <a:ea typeface="나눔바른고딕OTF" panose="02020603020101020101" pitchFamily="18" charset="-127"/>
                        </a:rPr>
                        <a:t>3.0369</a:t>
                      </a:r>
                      <a:endParaRPr lang="ko-KR" altLang="en-US" sz="1000" dirty="0">
                        <a:latin typeface="나눔바른고딕OTF" panose="02020603020101020101" pitchFamily="18" charset="-127"/>
                        <a:ea typeface="나눔바른고딕OTF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65803"/>
                  </a:ext>
                </a:extLst>
              </a:tr>
            </a:tbl>
          </a:graphicData>
        </a:graphic>
      </p:graphicFrame>
      <p:sp>
        <p:nvSpPr>
          <p:cNvPr id="25" name="Google Shape;307;p37">
            <a:extLst>
              <a:ext uri="{FF2B5EF4-FFF2-40B4-BE49-F238E27FC236}">
                <a16:creationId xmlns:a16="http://schemas.microsoft.com/office/drawing/2014/main" id="{74E71680-AD8E-49BF-B18F-272806A08D7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160" y="8813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ko" dirty="0">
                <a:highlight>
                  <a:schemeClr val="accent1"/>
                </a:highlight>
              </a:rPr>
              <a:t>Ⅳ</a:t>
            </a:r>
            <a:endParaRPr dirty="0">
              <a:highlight>
                <a:schemeClr val="accent1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828B02-0774-3165-4DB4-3BD6EDAF3B10}"/>
              </a:ext>
            </a:extLst>
          </p:cNvPr>
          <p:cNvSpPr txBox="1"/>
          <p:nvPr/>
        </p:nvSpPr>
        <p:spPr>
          <a:xfrm>
            <a:off x="5823764" y="3351653"/>
            <a:ext cx="2552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>
                <a:solidFill>
                  <a:srgbClr val="65A1D7"/>
                </a:solidFill>
              </a:rPr>
              <a:t>“round</a:t>
            </a:r>
            <a:r>
              <a:rPr lang="ko-KR" altLang="en-US" sz="1000" b="1" dirty="0">
                <a:solidFill>
                  <a:srgbClr val="65A1D7"/>
                </a:solidFill>
              </a:rPr>
              <a:t>값 변환선정</a:t>
            </a:r>
            <a:r>
              <a:rPr lang="en-US" altLang="ko-KR" sz="1000" b="1" dirty="0">
                <a:solidFill>
                  <a:srgbClr val="65A1D7"/>
                </a:solidFill>
              </a:rPr>
              <a:t>”</a:t>
            </a:r>
            <a:endParaRPr lang="ko-KR" altLang="en-US" sz="1000" b="1" dirty="0">
              <a:solidFill>
                <a:srgbClr val="65A1D7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>
            <a:spLocks noGrp="1"/>
          </p:cNvSpPr>
          <p:nvPr>
            <p:ph type="title"/>
          </p:nvPr>
        </p:nvSpPr>
        <p:spPr>
          <a:xfrm>
            <a:off x="628650" y="560929"/>
            <a:ext cx="7886700" cy="419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2900"/>
              <a:buFont typeface="Arial"/>
              <a:buNone/>
            </a:pPr>
            <a:r>
              <a:rPr lang="ko" dirty="0"/>
              <a:t>목차</a:t>
            </a:r>
            <a:endParaRPr dirty="0"/>
          </a:p>
        </p:txBody>
      </p:sp>
      <p:sp>
        <p:nvSpPr>
          <p:cNvPr id="170" name="Google Shape;170;p24"/>
          <p:cNvSpPr txBox="1">
            <a:spLocks noGrp="1"/>
          </p:cNvSpPr>
          <p:nvPr>
            <p:ph type="body" idx="1"/>
          </p:nvPr>
        </p:nvSpPr>
        <p:spPr>
          <a:xfrm>
            <a:off x="1905491" y="1569273"/>
            <a:ext cx="38943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165100" lvl="0" indent="-165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•"/>
            </a:pPr>
            <a:r>
              <a:rPr lang="ko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Ⅰ. INTRO</a:t>
            </a:r>
            <a:endParaRPr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165100" lvl="0" indent="-635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endParaRPr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71" name="Google Shape;171;p24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172" name="Google Shape;172;p24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2</a:t>
            </a:fld>
            <a:endParaRPr/>
          </a:p>
        </p:txBody>
      </p:sp>
      <p:sp>
        <p:nvSpPr>
          <p:cNvPr id="173" name="Google Shape;173;p24"/>
          <p:cNvSpPr txBox="1">
            <a:spLocks noGrp="1"/>
          </p:cNvSpPr>
          <p:nvPr>
            <p:ph type="subTitle" idx="2"/>
          </p:nvPr>
        </p:nvSpPr>
        <p:spPr>
          <a:xfrm>
            <a:off x="628649" y="979972"/>
            <a:ext cx="7886700" cy="227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4BBBF"/>
              </a:buClr>
              <a:buSzPct val="100000"/>
              <a:buNone/>
            </a:pPr>
            <a:r>
              <a:rPr lang="ko" dirty="0"/>
              <a:t>contents</a:t>
            </a:r>
            <a:endParaRPr dirty="0"/>
          </a:p>
        </p:txBody>
      </p:sp>
      <p:sp>
        <p:nvSpPr>
          <p:cNvPr id="174" name="Google Shape;174;p24"/>
          <p:cNvSpPr txBox="1">
            <a:spLocks noGrp="1"/>
          </p:cNvSpPr>
          <p:nvPr>
            <p:ph type="body" idx="4"/>
          </p:nvPr>
        </p:nvSpPr>
        <p:spPr>
          <a:xfrm>
            <a:off x="1905491" y="2128616"/>
            <a:ext cx="38943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165100" lvl="0" indent="-165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C7CDE"/>
              </a:buClr>
              <a:buSzPts val="1600"/>
              <a:buChar char="•"/>
            </a:pPr>
            <a:r>
              <a:rPr lang="ko" b="1" dirty="0">
                <a:solidFill>
                  <a:srgbClr val="3C7CDE"/>
                </a:solidFill>
                <a:highlight>
                  <a:srgbClr val="FFFFFF"/>
                </a:highlight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Ⅱ</a:t>
            </a:r>
            <a:r>
              <a:rPr lang="ko" b="1" dirty="0">
                <a:solidFill>
                  <a:srgbClr val="3C7CDE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. EDA</a:t>
            </a:r>
            <a:endParaRPr b="1" dirty="0">
              <a:solidFill>
                <a:srgbClr val="3C7CDE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165100" lvl="0" indent="-635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endParaRPr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75" name="Google Shape;175;p24"/>
          <p:cNvSpPr txBox="1">
            <a:spLocks noGrp="1"/>
          </p:cNvSpPr>
          <p:nvPr>
            <p:ph type="body" idx="6"/>
          </p:nvPr>
        </p:nvSpPr>
        <p:spPr>
          <a:xfrm>
            <a:off x="1905491" y="2671944"/>
            <a:ext cx="38943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165100" lvl="0" indent="-165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•"/>
            </a:pPr>
            <a:r>
              <a:rPr lang="ko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Ⅲ. FEATURE ENGINEERING</a:t>
            </a:r>
            <a:endParaRPr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165100" lvl="0" indent="-635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endParaRPr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77" name="Google Shape;177;p24"/>
          <p:cNvSpPr txBox="1">
            <a:spLocks noGrp="1"/>
          </p:cNvSpPr>
          <p:nvPr>
            <p:ph type="body" idx="6"/>
          </p:nvPr>
        </p:nvSpPr>
        <p:spPr>
          <a:xfrm>
            <a:off x="1905491" y="3256097"/>
            <a:ext cx="38943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165100" lvl="0" indent="-165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" b="1" dirty="0">
                <a:highlight>
                  <a:srgbClr val="FFFFFF"/>
                </a:highlight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Ⅳ</a:t>
            </a:r>
            <a:r>
              <a:rPr lang="ko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. MODELING</a:t>
            </a:r>
            <a:endParaRPr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165100" lvl="0" indent="-635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endParaRPr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2" name="Google Shape;177;p24">
            <a:extLst>
              <a:ext uri="{FF2B5EF4-FFF2-40B4-BE49-F238E27FC236}">
                <a16:creationId xmlns:a16="http://schemas.microsoft.com/office/drawing/2014/main" id="{C07D3EB8-7B0C-08F3-6A6D-40C8D4FDF061}"/>
              </a:ext>
            </a:extLst>
          </p:cNvPr>
          <p:cNvSpPr txBox="1">
            <a:spLocks/>
          </p:cNvSpPr>
          <p:nvPr/>
        </p:nvSpPr>
        <p:spPr>
          <a:xfrm>
            <a:off x="1905491" y="3807594"/>
            <a:ext cx="38943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11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65100" indent="-165100">
              <a:spcBef>
                <a:spcPts val="0"/>
              </a:spcBef>
            </a:pPr>
            <a:r>
              <a:rPr lang="ko" altLang="ko-KR" sz="1600" b="1" dirty="0">
                <a:solidFill>
                  <a:schemeClr val="accent1"/>
                </a:solidFill>
                <a:highlight>
                  <a:srgbClr val="FFFFFF"/>
                </a:highlight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Ⅴ</a:t>
            </a:r>
            <a:r>
              <a:rPr lang="en-US" altLang="ko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. OUTRO</a:t>
            </a:r>
            <a:endParaRPr lang="en-US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title"/>
          </p:nvPr>
        </p:nvSpPr>
        <p:spPr>
          <a:xfrm>
            <a:off x="1219136" y="149185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 dirty="0">
                <a:solidFill>
                  <a:schemeClr val="dk1"/>
                </a:solidFill>
              </a:rPr>
              <a:t>OUTRO</a:t>
            </a:r>
            <a:endParaRPr sz="2850" dirty="0">
              <a:solidFill>
                <a:schemeClr val="dk1"/>
              </a:solidFill>
            </a:endParaRPr>
          </a:p>
        </p:txBody>
      </p:sp>
      <p:sp>
        <p:nvSpPr>
          <p:cNvPr id="326" name="Google Shape;326;p39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327" name="Google Shape;327;p39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20</a:t>
            </a:fld>
            <a:endParaRPr/>
          </a:p>
        </p:txBody>
      </p:sp>
      <p:sp>
        <p:nvSpPr>
          <p:cNvPr id="328" name="Google Shape;328;p39"/>
          <p:cNvSpPr txBox="1">
            <a:spLocks noGrp="1"/>
          </p:cNvSpPr>
          <p:nvPr>
            <p:ph type="body" idx="2"/>
          </p:nvPr>
        </p:nvSpPr>
        <p:spPr>
          <a:xfrm>
            <a:off x="625130" y="1491844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VI</a:t>
            </a:r>
            <a:endParaRPr dirty="0">
              <a:solidFill>
                <a:schemeClr val="bg1"/>
              </a:solidFill>
              <a:highlight>
                <a:schemeClr val="accent1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33;p40">
            <a:extLst>
              <a:ext uri="{FF2B5EF4-FFF2-40B4-BE49-F238E27FC236}">
                <a16:creationId xmlns:a16="http://schemas.microsoft.com/office/drawing/2014/main" id="{9BCBEBAF-D85E-4BDD-82EC-8315A8CBA8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 dirty="0">
                <a:solidFill>
                  <a:schemeClr val="dk1"/>
                </a:solidFill>
              </a:rPr>
              <a:t>OUTRO</a:t>
            </a:r>
            <a:endParaRPr sz="2850" dirty="0">
              <a:solidFill>
                <a:schemeClr val="dk1"/>
              </a:solidFill>
            </a:endParaRPr>
          </a:p>
        </p:txBody>
      </p:sp>
      <p:sp>
        <p:nvSpPr>
          <p:cNvPr id="11" name="Google Shape;334;p40">
            <a:extLst>
              <a:ext uri="{FF2B5EF4-FFF2-40B4-BE49-F238E27FC236}">
                <a16:creationId xmlns:a16="http://schemas.microsoft.com/office/drawing/2014/main" id="{FCE41645-9580-44BC-B42C-00F9F47B43EA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12" name="Google Shape;335;p40">
            <a:extLst>
              <a:ext uri="{FF2B5EF4-FFF2-40B4-BE49-F238E27FC236}">
                <a16:creationId xmlns:a16="http://schemas.microsoft.com/office/drawing/2014/main" id="{111420FD-97A5-4373-A321-9F229DAF5D3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21</a:t>
            </a:fld>
            <a:endParaRPr/>
          </a:p>
        </p:txBody>
      </p:sp>
      <p:sp>
        <p:nvSpPr>
          <p:cNvPr id="13" name="Google Shape;336;p40">
            <a:extLst>
              <a:ext uri="{FF2B5EF4-FFF2-40B4-BE49-F238E27FC236}">
                <a16:creationId xmlns:a16="http://schemas.microsoft.com/office/drawing/2014/main" id="{77770F39-8C17-4BA6-BE47-DF87B83513E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" y="-6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highlight>
                  <a:schemeClr val="accent1"/>
                </a:highlight>
              </a:rPr>
              <a:t>Ⅴ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961C0A-DBB9-4C0D-8193-07348BA3773A}"/>
              </a:ext>
            </a:extLst>
          </p:cNvPr>
          <p:cNvSpPr txBox="1"/>
          <p:nvPr/>
        </p:nvSpPr>
        <p:spPr>
          <a:xfrm>
            <a:off x="594005" y="558158"/>
            <a:ext cx="3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1. Propose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34970E-C609-5590-219F-95AB0329E7F6}"/>
              </a:ext>
            </a:extLst>
          </p:cNvPr>
          <p:cNvSpPr txBox="1"/>
          <p:nvPr/>
        </p:nvSpPr>
        <p:spPr>
          <a:xfrm>
            <a:off x="689840" y="1038129"/>
            <a:ext cx="7764318" cy="1177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[</a:t>
            </a:r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지도 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API </a:t>
            </a:r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활용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각 도로 별 일정 범위 내의 관광지 수 피처 생성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Data-Leakage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로 인해 사용하지 않았으나 성능향상 확인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실제 미래 예측 모델에서는 사용이 가능할 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145916-3683-DE16-8010-A48EFD812CE8}"/>
              </a:ext>
            </a:extLst>
          </p:cNvPr>
          <p:cNvSpPr txBox="1"/>
          <p:nvPr/>
        </p:nvSpPr>
        <p:spPr>
          <a:xfrm>
            <a:off x="689840" y="2423118"/>
            <a:ext cx="7764318" cy="1177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[</a:t>
            </a:r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날씨 예보 데이터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날씨에 따른 </a:t>
            </a: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Target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값 영향이 존재함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Data-Leakage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로 인해 날씨 데이터는 사용 </a:t>
            </a: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실제 미래 예측 모델에서는 사용이 가능할 것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6059ED-FD85-DFA2-CD48-160D4A81B0A0}"/>
              </a:ext>
            </a:extLst>
          </p:cNvPr>
          <p:cNvSpPr txBox="1"/>
          <p:nvPr/>
        </p:nvSpPr>
        <p:spPr>
          <a:xfrm>
            <a:off x="693380" y="3745108"/>
            <a:ext cx="7764318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[Stacking]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예측 성능 향상 가능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C2294B1-5793-4EA1-A7E3-DEFD9CBA7366}"/>
              </a:ext>
            </a:extLst>
          </p:cNvPr>
          <p:cNvSpPr/>
          <p:nvPr/>
        </p:nvSpPr>
        <p:spPr>
          <a:xfrm>
            <a:off x="7878146" y="1739827"/>
            <a:ext cx="522904" cy="3847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Google Shape;360;p43">
            <a:extLst>
              <a:ext uri="{FF2B5EF4-FFF2-40B4-BE49-F238E27FC236}">
                <a16:creationId xmlns:a16="http://schemas.microsoft.com/office/drawing/2014/main" id="{F437C89A-187C-4E2B-884B-380146C5F2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 dirty="0">
                <a:solidFill>
                  <a:schemeClr val="dk1"/>
                </a:solidFill>
                <a:latin typeface="+mj-ea"/>
                <a:ea typeface="+mj-ea"/>
              </a:rPr>
              <a:t>OUTRO</a:t>
            </a:r>
            <a:endParaRPr sz="2850" dirty="0">
              <a:solidFill>
                <a:schemeClr val="dk1"/>
              </a:solidFill>
              <a:latin typeface="+mj-ea"/>
              <a:ea typeface="+mj-ea"/>
            </a:endParaRPr>
          </a:p>
        </p:txBody>
      </p:sp>
      <p:sp>
        <p:nvSpPr>
          <p:cNvPr id="49" name="Google Shape;361;p43">
            <a:extLst>
              <a:ext uri="{FF2B5EF4-FFF2-40B4-BE49-F238E27FC236}">
                <a16:creationId xmlns:a16="http://schemas.microsoft.com/office/drawing/2014/main" id="{1BC2B61D-C6F5-4D7B-A2D3-9CB31D356BD0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+mj-ea"/>
                <a:ea typeface="+mj-ea"/>
              </a:rPr>
              <a:t>© 2022. ALL RIGHTS RESERVED</a:t>
            </a:r>
            <a:endParaRPr>
              <a:latin typeface="+mj-ea"/>
              <a:ea typeface="+mj-ea"/>
            </a:endParaRPr>
          </a:p>
        </p:txBody>
      </p:sp>
      <p:sp>
        <p:nvSpPr>
          <p:cNvPr id="50" name="Google Shape;362;p43">
            <a:extLst>
              <a:ext uri="{FF2B5EF4-FFF2-40B4-BE49-F238E27FC236}">
                <a16:creationId xmlns:a16="http://schemas.microsoft.com/office/drawing/2014/main" id="{1FAA2DD1-568E-4FC4-8F77-EF354577B18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>
                <a:latin typeface="+mj-ea"/>
                <a:ea typeface="+mj-ea"/>
              </a:rPr>
              <a:t>22</a:t>
            </a:fld>
            <a:endParaRPr>
              <a:latin typeface="+mj-ea"/>
              <a:ea typeface="+mj-ea"/>
            </a:endParaRPr>
          </a:p>
        </p:txBody>
      </p:sp>
      <p:sp>
        <p:nvSpPr>
          <p:cNvPr id="51" name="Google Shape;363;p43">
            <a:extLst>
              <a:ext uri="{FF2B5EF4-FFF2-40B4-BE49-F238E27FC236}">
                <a16:creationId xmlns:a16="http://schemas.microsoft.com/office/drawing/2014/main" id="{9004A25C-85D5-41AD-B1EE-2DA3E812763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" y="-6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highlight>
                  <a:schemeClr val="accent1"/>
                </a:highlight>
                <a:latin typeface="+mj-ea"/>
                <a:ea typeface="+mj-ea"/>
              </a:rPr>
              <a:t>Ⅴ</a:t>
            </a:r>
            <a:endParaRPr dirty="0">
              <a:highlight>
                <a:schemeClr val="accent1"/>
              </a:highlight>
              <a:latin typeface="+mj-ea"/>
              <a:ea typeface="+mj-ea"/>
            </a:endParaRPr>
          </a:p>
        </p:txBody>
      </p:sp>
      <p:sp>
        <p:nvSpPr>
          <p:cNvPr id="53" name="Google Shape;365;p43">
            <a:extLst>
              <a:ext uri="{FF2B5EF4-FFF2-40B4-BE49-F238E27FC236}">
                <a16:creationId xmlns:a16="http://schemas.microsoft.com/office/drawing/2014/main" id="{9B79FA67-670B-4224-8859-7F18C2825045}"/>
              </a:ext>
            </a:extLst>
          </p:cNvPr>
          <p:cNvSpPr txBox="1"/>
          <p:nvPr/>
        </p:nvSpPr>
        <p:spPr>
          <a:xfrm>
            <a:off x="256630" y="1083976"/>
            <a:ext cx="841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pic>
        <p:nvPicPr>
          <p:cNvPr id="56" name="Google Shape;373;p43">
            <a:extLst>
              <a:ext uri="{FF2B5EF4-FFF2-40B4-BE49-F238E27FC236}">
                <a16:creationId xmlns:a16="http://schemas.microsoft.com/office/drawing/2014/main" id="{51F9F61B-A407-45E2-9AF6-6A7ECA20861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3886" y="1222541"/>
            <a:ext cx="1429538" cy="1457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34403B6-085E-4DD8-BA83-8C2E459FF4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42" y="1225101"/>
            <a:ext cx="1095756" cy="1454543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C00E1A4F-4842-4EDA-9B2B-35F212C988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5926" y="1229610"/>
            <a:ext cx="1136308" cy="1457103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4EB75B56-BD33-429E-A8BF-03A8A5581878}"/>
              </a:ext>
            </a:extLst>
          </p:cNvPr>
          <p:cNvSpPr txBox="1"/>
          <p:nvPr/>
        </p:nvSpPr>
        <p:spPr>
          <a:xfrm>
            <a:off x="256629" y="2844471"/>
            <a:ext cx="164873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err="1">
                <a:latin typeface="+mj-ea"/>
                <a:ea typeface="+mj-ea"/>
              </a:rPr>
              <a:t>전주혁</a:t>
            </a:r>
            <a:endParaRPr lang="en-US" altLang="ko-KR" sz="1100" b="1" dirty="0">
              <a:latin typeface="+mj-ea"/>
              <a:ea typeface="+mj-ea"/>
            </a:endParaRPr>
          </a:p>
          <a:p>
            <a:pPr algn="ctr"/>
            <a:r>
              <a:rPr lang="en-US" altLang="ko-KR" sz="800" dirty="0">
                <a:latin typeface="+mj-ea"/>
                <a:ea typeface="+mj-ea"/>
              </a:rPr>
              <a:t>(</a:t>
            </a:r>
            <a:r>
              <a:rPr lang="ko-KR" altLang="en-US" sz="800" dirty="0">
                <a:latin typeface="+mj-ea"/>
                <a:ea typeface="+mj-ea"/>
              </a:rPr>
              <a:t>인공지능</a:t>
            </a:r>
            <a:r>
              <a:rPr lang="en-US" altLang="ko-KR" sz="800" dirty="0">
                <a:latin typeface="+mj-ea"/>
                <a:ea typeface="+mj-ea"/>
              </a:rPr>
              <a:t>/</a:t>
            </a:r>
            <a:r>
              <a:rPr lang="ko-KR" altLang="en-US" sz="800" dirty="0">
                <a:latin typeface="+mj-ea"/>
                <a:ea typeface="+mj-ea"/>
              </a:rPr>
              <a:t>지능기전공학</a:t>
            </a:r>
            <a:r>
              <a:rPr lang="en-US" altLang="ko-KR" sz="800" dirty="0">
                <a:latin typeface="+mj-ea"/>
                <a:ea typeface="+mj-ea"/>
              </a:rPr>
              <a:t>)</a:t>
            </a:r>
            <a:endParaRPr lang="ko-KR" altLang="en-US" sz="800" dirty="0">
              <a:latin typeface="+mj-ea"/>
              <a:ea typeface="+mj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DE01766-07C0-45A3-A104-C5067130C6D0}"/>
              </a:ext>
            </a:extLst>
          </p:cNvPr>
          <p:cNvSpPr txBox="1"/>
          <p:nvPr/>
        </p:nvSpPr>
        <p:spPr>
          <a:xfrm>
            <a:off x="2088073" y="2844471"/>
            <a:ext cx="164873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err="1">
                <a:latin typeface="+mj-ea"/>
                <a:ea typeface="+mj-ea"/>
              </a:rPr>
              <a:t>최다희</a:t>
            </a:r>
            <a:endParaRPr lang="en-US" altLang="ko-KR" sz="1100" b="1" dirty="0">
              <a:latin typeface="+mj-ea"/>
              <a:ea typeface="+mj-ea"/>
            </a:endParaRPr>
          </a:p>
          <a:p>
            <a:pPr algn="ctr"/>
            <a:r>
              <a:rPr lang="en-US" altLang="ko-KR" sz="800" dirty="0">
                <a:latin typeface="+mj-ea"/>
                <a:ea typeface="+mj-ea"/>
              </a:rPr>
              <a:t>(</a:t>
            </a:r>
            <a:r>
              <a:rPr lang="ko-KR" altLang="en-US" sz="800" dirty="0">
                <a:latin typeface="+mj-ea"/>
                <a:ea typeface="+mj-ea"/>
              </a:rPr>
              <a:t>통계학</a:t>
            </a:r>
            <a:r>
              <a:rPr lang="en-US" altLang="ko-KR" sz="800" dirty="0">
                <a:latin typeface="+mj-ea"/>
                <a:ea typeface="+mj-ea"/>
              </a:rPr>
              <a:t>/</a:t>
            </a:r>
            <a:r>
              <a:rPr lang="ko-KR" altLang="en-US" sz="800" dirty="0">
                <a:latin typeface="+mj-ea"/>
                <a:ea typeface="+mj-ea"/>
              </a:rPr>
              <a:t>융합소프트웨어전공</a:t>
            </a:r>
            <a:r>
              <a:rPr lang="en-US" altLang="ko-KR" sz="800" dirty="0">
                <a:latin typeface="+mj-ea"/>
                <a:ea typeface="+mj-ea"/>
              </a:rPr>
              <a:t>)</a:t>
            </a:r>
            <a:endParaRPr lang="ko-KR" altLang="en-US" sz="800" dirty="0">
              <a:latin typeface="+mj-ea"/>
              <a:ea typeface="+mj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7DAECC8-C99A-4D53-BD0A-032A33EA605F}"/>
              </a:ext>
            </a:extLst>
          </p:cNvPr>
          <p:cNvSpPr txBox="1"/>
          <p:nvPr/>
        </p:nvSpPr>
        <p:spPr>
          <a:xfrm>
            <a:off x="3770684" y="2844471"/>
            <a:ext cx="164873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err="1">
                <a:latin typeface="+mj-ea"/>
                <a:ea typeface="+mj-ea"/>
              </a:rPr>
              <a:t>최새한</a:t>
            </a:r>
            <a:endParaRPr lang="en-US" altLang="ko-KR" sz="1100" b="1" dirty="0">
              <a:latin typeface="+mj-ea"/>
              <a:ea typeface="+mj-ea"/>
            </a:endParaRPr>
          </a:p>
          <a:p>
            <a:pPr algn="ctr"/>
            <a:r>
              <a:rPr lang="en-US" altLang="ko-KR" sz="800" dirty="0">
                <a:latin typeface="+mj-ea"/>
                <a:ea typeface="+mj-ea"/>
              </a:rPr>
              <a:t>(</a:t>
            </a:r>
            <a:r>
              <a:rPr lang="ko-KR" altLang="en-US" sz="800" dirty="0">
                <a:latin typeface="+mj-ea"/>
                <a:ea typeface="+mj-ea"/>
              </a:rPr>
              <a:t>로봇자동화공학</a:t>
            </a:r>
            <a:r>
              <a:rPr lang="en-US" altLang="ko-KR" sz="800" dirty="0">
                <a:latin typeface="+mj-ea"/>
                <a:ea typeface="+mj-ea"/>
              </a:rPr>
              <a:t>)</a:t>
            </a:r>
            <a:endParaRPr lang="ko-KR" altLang="en-US" sz="800" dirty="0">
              <a:latin typeface="+mj-ea"/>
              <a:ea typeface="+mj-ea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5E15E635-F359-46F9-A9A2-E6BFF57F2865}"/>
              </a:ext>
            </a:extLst>
          </p:cNvPr>
          <p:cNvCxnSpPr>
            <a:cxnSpLocks/>
          </p:cNvCxnSpPr>
          <p:nvPr/>
        </p:nvCxnSpPr>
        <p:spPr>
          <a:xfrm>
            <a:off x="380190" y="3204492"/>
            <a:ext cx="8553" cy="1384995"/>
          </a:xfrm>
          <a:prstGeom prst="line">
            <a:avLst/>
          </a:prstGeom>
          <a:ln w="28575">
            <a:solidFill>
              <a:srgbClr val="3737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8CD665B2-C734-4ABB-B5AD-C84B5A7A5B86}"/>
              </a:ext>
            </a:extLst>
          </p:cNvPr>
          <p:cNvSpPr txBox="1"/>
          <p:nvPr/>
        </p:nvSpPr>
        <p:spPr>
          <a:xfrm>
            <a:off x="357851" y="3201647"/>
            <a:ext cx="178847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>
                <a:latin typeface="+mj-ea"/>
                <a:ea typeface="+mj-ea"/>
              </a:rPr>
              <a:t>EDA</a:t>
            </a:r>
          </a:p>
          <a:p>
            <a:r>
              <a:rPr lang="en-US" altLang="ko-KR" sz="1000" b="1" dirty="0">
                <a:latin typeface="+mj-ea"/>
                <a:ea typeface="+mj-ea"/>
              </a:rPr>
              <a:t> - </a:t>
            </a:r>
            <a:r>
              <a:rPr lang="en-US" altLang="ko-KR" sz="1000" dirty="0">
                <a:latin typeface="+mj-ea"/>
                <a:ea typeface="+mj-ea"/>
              </a:rPr>
              <a:t>Visualization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Hypothesis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Feature engineering</a:t>
            </a:r>
          </a:p>
          <a:p>
            <a:r>
              <a:rPr lang="en-US" altLang="ko-KR" sz="1000" dirty="0">
                <a:latin typeface="+mj-ea"/>
                <a:ea typeface="+mj-ea"/>
              </a:rPr>
              <a:t> - 3-sigma, cluster etc..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Modeling</a:t>
            </a:r>
          </a:p>
          <a:p>
            <a:r>
              <a:rPr lang="en-US" altLang="ko-KR" sz="1000" dirty="0">
                <a:latin typeface="+mj-ea"/>
                <a:ea typeface="+mj-ea"/>
              </a:rPr>
              <a:t> - Stacking, </a:t>
            </a:r>
            <a:r>
              <a:rPr lang="en-US" altLang="ko-KR" sz="1000" dirty="0" err="1">
                <a:latin typeface="+mj-ea"/>
                <a:ea typeface="+mj-ea"/>
              </a:rPr>
              <a:t>optuna</a:t>
            </a:r>
            <a:r>
              <a:rPr lang="en-US" altLang="ko-KR" sz="1000" dirty="0">
                <a:latin typeface="+mj-ea"/>
                <a:ea typeface="+mj-ea"/>
              </a:rPr>
              <a:t> etc..</a:t>
            </a:r>
          </a:p>
          <a:p>
            <a:endParaRPr lang="ko-KR" altLang="en-US" sz="1200" b="1" dirty="0">
              <a:latin typeface="+mj-ea"/>
              <a:ea typeface="+mj-ea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2DCBBD2-8D87-41B5-8EFC-E63D5156C254}"/>
              </a:ext>
            </a:extLst>
          </p:cNvPr>
          <p:cNvSpPr txBox="1"/>
          <p:nvPr/>
        </p:nvSpPr>
        <p:spPr>
          <a:xfrm>
            <a:off x="5530241" y="2844471"/>
            <a:ext cx="164873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err="1">
                <a:latin typeface="+mj-ea"/>
                <a:ea typeface="+mj-ea"/>
              </a:rPr>
              <a:t>곽명빈</a:t>
            </a:r>
            <a:endParaRPr lang="en-US" altLang="ko-KR" sz="1100" b="1" dirty="0">
              <a:latin typeface="+mj-ea"/>
              <a:ea typeface="+mj-ea"/>
            </a:endParaRPr>
          </a:p>
          <a:p>
            <a:pPr algn="ctr"/>
            <a:r>
              <a:rPr lang="en-US" altLang="ko-KR" sz="800" dirty="0">
                <a:latin typeface="+mj-ea"/>
                <a:ea typeface="+mj-ea"/>
              </a:rPr>
              <a:t>(</a:t>
            </a:r>
            <a:r>
              <a:rPr lang="ko-KR" altLang="en-US" sz="800" dirty="0">
                <a:latin typeface="+mj-ea"/>
                <a:ea typeface="+mj-ea"/>
              </a:rPr>
              <a:t>데이터사이언스전공</a:t>
            </a:r>
            <a:r>
              <a:rPr lang="en-US" altLang="ko-KR" sz="800" dirty="0">
                <a:latin typeface="+mj-ea"/>
                <a:ea typeface="+mj-ea"/>
              </a:rPr>
              <a:t>)</a:t>
            </a:r>
            <a:endParaRPr lang="ko-KR" altLang="en-US" sz="800" dirty="0">
              <a:latin typeface="+mj-ea"/>
              <a:ea typeface="+mj-ea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1B2B7B6-A5CA-453F-A1E5-51561DAFB946}"/>
              </a:ext>
            </a:extLst>
          </p:cNvPr>
          <p:cNvSpPr txBox="1"/>
          <p:nvPr/>
        </p:nvSpPr>
        <p:spPr>
          <a:xfrm>
            <a:off x="7288392" y="2816924"/>
            <a:ext cx="164873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latin typeface="+mj-ea"/>
                <a:ea typeface="+mj-ea"/>
              </a:rPr>
              <a:t>박재열</a:t>
            </a:r>
            <a:endParaRPr lang="en-US" altLang="ko-KR" sz="1100" b="1" dirty="0">
              <a:latin typeface="+mj-ea"/>
              <a:ea typeface="+mj-ea"/>
            </a:endParaRPr>
          </a:p>
          <a:p>
            <a:pPr algn="ctr"/>
            <a:r>
              <a:rPr lang="en-US" altLang="ko-KR" sz="800" dirty="0">
                <a:latin typeface="+mj-ea"/>
                <a:ea typeface="+mj-ea"/>
              </a:rPr>
              <a:t>(</a:t>
            </a:r>
            <a:r>
              <a:rPr lang="ko-KR" altLang="en-US" sz="800" dirty="0" err="1">
                <a:latin typeface="+mj-ea"/>
                <a:ea typeface="+mj-ea"/>
              </a:rPr>
              <a:t>수학전공</a:t>
            </a:r>
            <a:r>
              <a:rPr lang="en-US" altLang="ko-KR" sz="800" dirty="0">
                <a:latin typeface="+mj-ea"/>
                <a:ea typeface="+mj-ea"/>
              </a:rPr>
              <a:t>)</a:t>
            </a:r>
            <a:endParaRPr lang="ko-KR" altLang="en-US" sz="800" dirty="0">
              <a:latin typeface="+mj-ea"/>
              <a:ea typeface="+mj-ea"/>
            </a:endParaRP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CD93BCDC-279D-4405-A70A-EB38031AD40E}"/>
              </a:ext>
            </a:extLst>
          </p:cNvPr>
          <p:cNvCxnSpPr>
            <a:cxnSpLocks/>
          </p:cNvCxnSpPr>
          <p:nvPr/>
        </p:nvCxnSpPr>
        <p:spPr>
          <a:xfrm>
            <a:off x="2073334" y="3201647"/>
            <a:ext cx="8553" cy="1384995"/>
          </a:xfrm>
          <a:prstGeom prst="line">
            <a:avLst/>
          </a:prstGeom>
          <a:ln w="28575">
            <a:solidFill>
              <a:srgbClr val="3737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8CF733E-BE38-40EE-89A9-06D0BCD17D7B}"/>
              </a:ext>
            </a:extLst>
          </p:cNvPr>
          <p:cNvSpPr txBox="1"/>
          <p:nvPr/>
        </p:nvSpPr>
        <p:spPr>
          <a:xfrm>
            <a:off x="2081887" y="3233482"/>
            <a:ext cx="1788476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>
                <a:latin typeface="+mj-ea"/>
                <a:ea typeface="+mj-ea"/>
              </a:rPr>
              <a:t>EDA</a:t>
            </a:r>
          </a:p>
          <a:p>
            <a:r>
              <a:rPr lang="en-US" altLang="ko-KR" sz="1000" b="1" dirty="0">
                <a:latin typeface="+mj-ea"/>
                <a:ea typeface="+mj-ea"/>
              </a:rPr>
              <a:t> - </a:t>
            </a:r>
            <a:r>
              <a:rPr lang="en-US" altLang="ko-KR" sz="1000" dirty="0">
                <a:latin typeface="+mj-ea"/>
                <a:ea typeface="+mj-ea"/>
              </a:rPr>
              <a:t>Visualization</a:t>
            </a:r>
            <a:endParaRPr lang="en-US" altLang="ko-KR" sz="1200" b="1" dirty="0">
              <a:latin typeface="+mj-ea"/>
              <a:ea typeface="+mj-ea"/>
            </a:endParaRPr>
          </a:p>
          <a:p>
            <a:r>
              <a:rPr lang="en-US" altLang="ko-KR" sz="1200" b="1" dirty="0">
                <a:latin typeface="+mj-ea"/>
                <a:ea typeface="+mj-ea"/>
              </a:rPr>
              <a:t>Feature engineering</a:t>
            </a:r>
          </a:p>
          <a:p>
            <a:r>
              <a:rPr lang="en-US" altLang="ko-KR" sz="1000" dirty="0">
                <a:latin typeface="+mj-ea"/>
                <a:ea typeface="+mj-ea"/>
              </a:rPr>
              <a:t> - tour data collection etc..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Modeling</a:t>
            </a:r>
          </a:p>
          <a:p>
            <a:r>
              <a:rPr lang="en-US" altLang="ko-KR" sz="1000" dirty="0">
                <a:latin typeface="+mj-ea"/>
                <a:ea typeface="+mj-ea"/>
              </a:rPr>
              <a:t> - </a:t>
            </a:r>
            <a:r>
              <a:rPr lang="en-US" altLang="ko-KR" sz="1000" dirty="0" err="1">
                <a:latin typeface="+mj-ea"/>
                <a:ea typeface="+mj-ea"/>
              </a:rPr>
              <a:t>histGBR</a:t>
            </a:r>
            <a:r>
              <a:rPr lang="en-US" altLang="ko-KR" sz="1000" dirty="0">
                <a:latin typeface="+mj-ea"/>
                <a:ea typeface="+mj-ea"/>
              </a:rPr>
              <a:t>, </a:t>
            </a:r>
            <a:r>
              <a:rPr lang="en-US" altLang="ko-KR" sz="1000" dirty="0" err="1">
                <a:latin typeface="+mj-ea"/>
                <a:ea typeface="+mj-ea"/>
              </a:rPr>
              <a:t>optuna</a:t>
            </a:r>
            <a:r>
              <a:rPr lang="en-US" altLang="ko-KR" sz="1000" dirty="0">
                <a:latin typeface="+mj-ea"/>
                <a:ea typeface="+mj-ea"/>
              </a:rPr>
              <a:t> etc..</a:t>
            </a:r>
          </a:p>
          <a:p>
            <a:endParaRPr lang="ko-KR" altLang="en-US" sz="1200" b="1" dirty="0">
              <a:latin typeface="+mj-ea"/>
              <a:ea typeface="+mj-ea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62A41ADE-B809-4683-B1B1-404B3555B623}"/>
              </a:ext>
            </a:extLst>
          </p:cNvPr>
          <p:cNvCxnSpPr>
            <a:cxnSpLocks/>
          </p:cNvCxnSpPr>
          <p:nvPr/>
        </p:nvCxnSpPr>
        <p:spPr>
          <a:xfrm>
            <a:off x="3830918" y="3201647"/>
            <a:ext cx="8553" cy="1384995"/>
          </a:xfrm>
          <a:prstGeom prst="line">
            <a:avLst/>
          </a:prstGeom>
          <a:ln w="28575">
            <a:solidFill>
              <a:srgbClr val="3737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7E22A07A-385B-4958-9F0E-845813427899}"/>
              </a:ext>
            </a:extLst>
          </p:cNvPr>
          <p:cNvCxnSpPr>
            <a:cxnSpLocks/>
          </p:cNvCxnSpPr>
          <p:nvPr/>
        </p:nvCxnSpPr>
        <p:spPr>
          <a:xfrm>
            <a:off x="5524062" y="3201646"/>
            <a:ext cx="8553" cy="1384995"/>
          </a:xfrm>
          <a:prstGeom prst="line">
            <a:avLst/>
          </a:prstGeom>
          <a:ln w="28575">
            <a:solidFill>
              <a:srgbClr val="3737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95152CD5-015B-4E80-B490-2AC5F1D8733C}"/>
              </a:ext>
            </a:extLst>
          </p:cNvPr>
          <p:cNvCxnSpPr>
            <a:cxnSpLocks/>
          </p:cNvCxnSpPr>
          <p:nvPr/>
        </p:nvCxnSpPr>
        <p:spPr>
          <a:xfrm>
            <a:off x="7346607" y="3201645"/>
            <a:ext cx="8553" cy="1384995"/>
          </a:xfrm>
          <a:prstGeom prst="line">
            <a:avLst/>
          </a:prstGeom>
          <a:ln w="28575">
            <a:solidFill>
              <a:srgbClr val="3737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AB3967EB-108C-47DC-BC13-CF23E659E825}"/>
              </a:ext>
            </a:extLst>
          </p:cNvPr>
          <p:cNvSpPr txBox="1"/>
          <p:nvPr/>
        </p:nvSpPr>
        <p:spPr>
          <a:xfrm>
            <a:off x="3839471" y="3233482"/>
            <a:ext cx="178847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>
                <a:latin typeface="+mj-ea"/>
                <a:ea typeface="+mj-ea"/>
              </a:rPr>
              <a:t>Hypothesis 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Post processing </a:t>
            </a:r>
          </a:p>
          <a:p>
            <a:r>
              <a:rPr lang="en-US" altLang="ko-KR" sz="1000" dirty="0">
                <a:latin typeface="+mj-ea"/>
                <a:ea typeface="+mj-ea"/>
              </a:rPr>
              <a:t> - round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Modeling</a:t>
            </a:r>
          </a:p>
          <a:p>
            <a:r>
              <a:rPr lang="en-US" altLang="ko-KR" sz="1000" dirty="0">
                <a:latin typeface="+mj-ea"/>
                <a:ea typeface="+mj-ea"/>
              </a:rPr>
              <a:t> - Gradient boost, </a:t>
            </a:r>
            <a:r>
              <a:rPr lang="en-US" altLang="ko-KR" sz="1000" dirty="0" err="1">
                <a:latin typeface="+mj-ea"/>
                <a:ea typeface="+mj-ea"/>
              </a:rPr>
              <a:t>optuna</a:t>
            </a:r>
            <a:r>
              <a:rPr lang="en-US" altLang="ko-KR" sz="1000" dirty="0">
                <a:latin typeface="+mj-ea"/>
                <a:ea typeface="+mj-ea"/>
              </a:rPr>
              <a:t> etc...</a:t>
            </a:r>
            <a:endParaRPr lang="ko-KR" altLang="en-US" sz="1200" b="1" dirty="0">
              <a:latin typeface="+mj-ea"/>
              <a:ea typeface="+mj-ea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348AFAB-EF9E-40DE-86D7-FD576CCA08B6}"/>
              </a:ext>
            </a:extLst>
          </p:cNvPr>
          <p:cNvSpPr txBox="1"/>
          <p:nvPr/>
        </p:nvSpPr>
        <p:spPr>
          <a:xfrm>
            <a:off x="7380676" y="3229192"/>
            <a:ext cx="178847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>
                <a:latin typeface="+mj-ea"/>
                <a:ea typeface="+mj-ea"/>
              </a:rPr>
              <a:t>Hypothesis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Feature engineering</a:t>
            </a:r>
          </a:p>
          <a:p>
            <a:r>
              <a:rPr lang="en-US" altLang="ko-KR" sz="1200" dirty="0">
                <a:latin typeface="+mj-ea"/>
                <a:ea typeface="+mj-ea"/>
              </a:rPr>
              <a:t>- </a:t>
            </a:r>
            <a:r>
              <a:rPr lang="en-US" altLang="ko-KR" sz="1000" dirty="0" err="1">
                <a:latin typeface="+mj-ea"/>
                <a:ea typeface="+mj-ea"/>
              </a:rPr>
              <a:t>lon</a:t>
            </a:r>
            <a:r>
              <a:rPr lang="en-US" altLang="ko-KR" sz="1000" dirty="0">
                <a:latin typeface="+mj-ea"/>
                <a:ea typeface="+mj-ea"/>
              </a:rPr>
              <a:t>/</a:t>
            </a:r>
            <a:r>
              <a:rPr lang="en-US" altLang="ko-KR" sz="1000" dirty="0" err="1">
                <a:latin typeface="+mj-ea"/>
                <a:ea typeface="+mj-ea"/>
              </a:rPr>
              <a:t>lat</a:t>
            </a:r>
            <a:r>
              <a:rPr lang="en-US" altLang="ko-KR" sz="1000" dirty="0">
                <a:latin typeface="+mj-ea"/>
                <a:ea typeface="+mj-ea"/>
              </a:rPr>
              <a:t> labeling</a:t>
            </a:r>
            <a:endParaRPr lang="en-US" altLang="ko-KR" sz="1000" b="1" dirty="0">
              <a:latin typeface="+mj-ea"/>
              <a:ea typeface="+mj-ea"/>
            </a:endParaRPr>
          </a:p>
          <a:p>
            <a:r>
              <a:rPr lang="en-US" altLang="ko-KR" sz="1200" b="1" dirty="0">
                <a:latin typeface="+mj-ea"/>
                <a:ea typeface="+mj-ea"/>
              </a:rPr>
              <a:t>Modeling</a:t>
            </a:r>
          </a:p>
          <a:p>
            <a:r>
              <a:rPr lang="en-US" altLang="ko-KR" sz="1000" dirty="0">
                <a:latin typeface="+mj-ea"/>
                <a:ea typeface="+mj-ea"/>
              </a:rPr>
              <a:t> - </a:t>
            </a:r>
            <a:r>
              <a:rPr lang="en-US" altLang="ko-KR" sz="1000" dirty="0" err="1">
                <a:latin typeface="+mj-ea"/>
                <a:ea typeface="+mj-ea"/>
              </a:rPr>
              <a:t>lgbm</a:t>
            </a:r>
            <a:r>
              <a:rPr lang="en-US" altLang="ko-KR" sz="1000" dirty="0">
                <a:latin typeface="+mj-ea"/>
                <a:ea typeface="+mj-ea"/>
              </a:rPr>
              <a:t> , </a:t>
            </a:r>
            <a:r>
              <a:rPr lang="en-US" altLang="ko-KR" sz="1000" dirty="0" err="1">
                <a:latin typeface="+mj-ea"/>
                <a:ea typeface="+mj-ea"/>
              </a:rPr>
              <a:t>autogluon</a:t>
            </a:r>
            <a:r>
              <a:rPr lang="en-US" altLang="ko-KR" sz="1000" dirty="0">
                <a:latin typeface="+mj-ea"/>
                <a:ea typeface="+mj-ea"/>
              </a:rPr>
              <a:t> etc..</a:t>
            </a:r>
          </a:p>
          <a:p>
            <a:endParaRPr lang="ko-KR" altLang="en-US" sz="1200" b="1" dirty="0">
              <a:latin typeface="+mj-ea"/>
              <a:ea typeface="+mj-ea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15DEC0-5733-4AA1-BF2A-6E3F62992CD5}"/>
              </a:ext>
            </a:extLst>
          </p:cNvPr>
          <p:cNvSpPr txBox="1"/>
          <p:nvPr/>
        </p:nvSpPr>
        <p:spPr>
          <a:xfrm>
            <a:off x="5559306" y="3233482"/>
            <a:ext cx="178847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>
                <a:latin typeface="+mj-ea"/>
                <a:ea typeface="+mj-ea"/>
              </a:rPr>
              <a:t>EDA</a:t>
            </a:r>
          </a:p>
          <a:p>
            <a:r>
              <a:rPr lang="en-US" altLang="ko-KR" sz="1000" b="1" dirty="0">
                <a:latin typeface="+mj-ea"/>
                <a:ea typeface="+mj-ea"/>
              </a:rPr>
              <a:t> - </a:t>
            </a:r>
            <a:r>
              <a:rPr lang="en-US" altLang="ko-KR" sz="1000" dirty="0">
                <a:latin typeface="+mj-ea"/>
                <a:ea typeface="+mj-ea"/>
              </a:rPr>
              <a:t>Visualization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Hypothesis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Feature engineering</a:t>
            </a:r>
          </a:p>
          <a:p>
            <a:r>
              <a:rPr lang="en-US" altLang="ko-KR" sz="1000" dirty="0">
                <a:latin typeface="+mj-ea"/>
                <a:ea typeface="+mj-ea"/>
              </a:rPr>
              <a:t> - holiday, cluster etc..</a:t>
            </a:r>
          </a:p>
          <a:p>
            <a:r>
              <a:rPr lang="en-US" altLang="ko-KR" sz="1200" b="1" dirty="0">
                <a:latin typeface="+mj-ea"/>
                <a:ea typeface="+mj-ea"/>
              </a:rPr>
              <a:t>Modeling</a:t>
            </a:r>
          </a:p>
          <a:p>
            <a:r>
              <a:rPr lang="en-US" altLang="ko-KR" sz="1000" dirty="0">
                <a:latin typeface="+mj-ea"/>
                <a:ea typeface="+mj-ea"/>
              </a:rPr>
              <a:t> - Stacking, XGB etc..</a:t>
            </a:r>
          </a:p>
          <a:p>
            <a:endParaRPr lang="ko-KR" altLang="en-US" sz="1200" b="1" dirty="0"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645F44-11E3-4438-AD9E-A23850BB08B5}"/>
              </a:ext>
            </a:extLst>
          </p:cNvPr>
          <p:cNvSpPr txBox="1"/>
          <p:nvPr/>
        </p:nvSpPr>
        <p:spPr>
          <a:xfrm>
            <a:off x="594005" y="558158"/>
            <a:ext cx="3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2. About us 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C9623F-D6CC-4925-AB1E-9A5094045E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15000" y1="14762" x2="10476" y2="27143"/>
                        <a14:backgroundMark x1="10476" y1="27143" x2="10238" y2="32857"/>
                        <a14:backgroundMark x1="15952" y1="19762" x2="11190" y2="34286"/>
                        <a14:backgroundMark x1="11190" y1="34286" x2="14762" y2="70000"/>
                        <a14:backgroundMark x1="14762" y1="70000" x2="44048" y2="85238"/>
                        <a14:backgroundMark x1="44048" y1="85238" x2="76429" y2="80952"/>
                        <a14:backgroundMark x1="76429" y1="80952" x2="89762" y2="50238"/>
                        <a14:backgroundMark x1="89762" y1="50238" x2="80952" y2="19286"/>
                        <a14:backgroundMark x1="80952" y1="19286" x2="54286" y2="8333"/>
                        <a14:backgroundMark x1="54286" y1="8333" x2="25238" y2="11905"/>
                        <a14:backgroundMark x1="25238" y1="11905" x2="17857" y2="169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85987" y="1047451"/>
            <a:ext cx="1853547" cy="185354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B36C71E-A1B8-4580-AAF0-455C6A8A74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75952" y1="47857" x2="75238" y2="50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3986" y="1087840"/>
            <a:ext cx="1844994" cy="1844994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5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386" name="Google Shape;386;p45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23</a:t>
            </a:fld>
            <a:endParaRPr/>
          </a:p>
        </p:txBody>
      </p:sp>
      <p:sp>
        <p:nvSpPr>
          <p:cNvPr id="387" name="Google Shape;387;p45"/>
          <p:cNvSpPr txBox="1">
            <a:spLocks noGrp="1"/>
          </p:cNvSpPr>
          <p:nvPr>
            <p:ph type="ctrTitle"/>
          </p:nvPr>
        </p:nvSpPr>
        <p:spPr>
          <a:xfrm>
            <a:off x="628650" y="1378804"/>
            <a:ext cx="6858000" cy="469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b" anchorCtr="0">
            <a:normAutofit fontScale="9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ct val="100000"/>
              <a:buFont typeface="Montserrat"/>
              <a:buNone/>
            </a:pPr>
            <a:r>
              <a:rPr lang="ko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>
            <a:spLocks noGrp="1"/>
          </p:cNvSpPr>
          <p:nvPr>
            <p:ph type="title"/>
          </p:nvPr>
        </p:nvSpPr>
        <p:spPr>
          <a:xfrm>
            <a:off x="1206311" y="1496878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ct val="100000"/>
              <a:buFont typeface="Arial"/>
              <a:buNone/>
            </a:pPr>
            <a:r>
              <a:rPr lang="ko"/>
              <a:t>INTRO</a:t>
            </a:r>
            <a:endParaRPr/>
          </a:p>
        </p:txBody>
      </p:sp>
      <p:sp>
        <p:nvSpPr>
          <p:cNvPr id="184" name="Google Shape;184;p25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3</a:t>
            </a:fld>
            <a:endParaRPr/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2"/>
          </p:nvPr>
        </p:nvSpPr>
        <p:spPr>
          <a:xfrm>
            <a:off x="625080" y="1496869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193" name="Google Shape;193;p26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4</a:t>
            </a:fld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/>
              <a:t>INTRO</a:t>
            </a:r>
            <a:endParaRPr sz="285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1"/>
          </p:nvPr>
        </p:nvSpPr>
        <p:spPr>
          <a:xfrm>
            <a:off x="5" y="-6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 sz="3200">
                <a:solidFill>
                  <a:schemeClr val="lt1"/>
                </a:solidFill>
              </a:rPr>
              <a:t>I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8162E2-E6C1-4C89-8639-F50B866A9F0E}"/>
              </a:ext>
            </a:extLst>
          </p:cNvPr>
          <p:cNvSpPr txBox="1"/>
          <p:nvPr/>
        </p:nvSpPr>
        <p:spPr>
          <a:xfrm>
            <a:off x="594005" y="923222"/>
            <a:ext cx="8474528" cy="3297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[</a:t>
            </a:r>
            <a:r>
              <a:rPr lang="ko-KR" altLang="en-US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배경</a:t>
            </a: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제주도내 주민등록인구는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2022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년 기준 약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68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만명으로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연평균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1.3%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정도 매년 증가하고 있습니다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또한 외국인과 관광객까지 고려하면 전체 상주인구는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90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만명을 넘을 것으로 추정되며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제주도민 증가와 외국인의 증가로 현재 제주도의 교통체증이 심각한 문제로 떠오르고 있습니다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[</a:t>
            </a:r>
            <a:r>
              <a:rPr lang="ko-KR" altLang="en-US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주제</a:t>
            </a: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제주도 도로 교통량 예측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AI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알고리즘 개발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[</a:t>
            </a:r>
            <a:r>
              <a:rPr lang="ko-KR" altLang="en-US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설명</a:t>
            </a: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제주도의 교통 정보로부터 도로 교통량 회귀 예측</a:t>
            </a:r>
          </a:p>
        </p:txBody>
      </p:sp>
    </p:spTree>
    <p:extLst>
      <p:ext uri="{BB962C8B-B14F-4D97-AF65-F5344CB8AC3E}">
        <p14:creationId xmlns:p14="http://schemas.microsoft.com/office/powerpoint/2010/main" val="4162193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193" name="Google Shape;193;p26"/>
          <p:cNvSpPr txBox="1">
            <a:spLocks noGrp="1"/>
          </p:cNvSpPr>
          <p:nvPr>
            <p:ph type="sldNum" idx="12"/>
          </p:nvPr>
        </p:nvSpPr>
        <p:spPr>
          <a:xfrm>
            <a:off x="6797729" y="4897762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5</a:t>
            </a:fld>
            <a:endParaRPr dirty="0"/>
          </a:p>
        </p:txBody>
      </p:sp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>
            <a:off x="59401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/>
              <a:t>INTRO</a:t>
            </a:r>
            <a:endParaRPr sz="285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1"/>
          </p:nvPr>
        </p:nvSpPr>
        <p:spPr>
          <a:xfrm>
            <a:off x="5" y="-6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 sz="3200">
                <a:solidFill>
                  <a:schemeClr val="lt1"/>
                </a:solidFill>
              </a:rPr>
              <a:t>I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F9704C-1EED-47B1-887E-2F6ECA1462B0}"/>
              </a:ext>
            </a:extLst>
          </p:cNvPr>
          <p:cNvSpPr txBox="1"/>
          <p:nvPr/>
        </p:nvSpPr>
        <p:spPr>
          <a:xfrm>
            <a:off x="594005" y="919858"/>
            <a:ext cx="8474528" cy="3347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[</a:t>
            </a:r>
            <a:r>
              <a:rPr lang="ko-KR" altLang="en-US" b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제공 데이터</a:t>
            </a:r>
            <a:r>
              <a:rPr lang="en-US" altLang="ko-KR" b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Train.csv</a:t>
            </a:r>
          </a:p>
          <a:p>
            <a:pPr lvl="1"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     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2022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년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8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 이전 데이터만 존재하며 날짜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시간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교통 및 도로구간 등의 정보와 도로의 차량 평균 속도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(target)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정보 포함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Test.csv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     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2022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년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8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 데이터만 존재하며 날짜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시간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교통 및 도로구간 등의 정보 포함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[</a:t>
            </a:r>
            <a:r>
              <a:rPr lang="ko-KR" altLang="en-US" b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외부 데이터</a:t>
            </a:r>
            <a:r>
              <a:rPr lang="en-US" altLang="ko-KR" b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] 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* 2022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년 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8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 이전에 수집 가능한 데이터만을 사용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국가공휴일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.</a:t>
            </a:r>
            <a:r>
              <a:rPr lang="en-US" altLang="ko-KR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cvs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     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2018 ~ 2023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년의 국가 공휴일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제주도장소데이터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_20151231.csv (</a:t>
            </a: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출처 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2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공공데이터포털</a:t>
            </a:r>
            <a:r>
              <a:rPr lang="en-US" altLang="ko-KR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     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2015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년 제주도 장소데이터로 공항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항만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아파트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마트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관광지 등의 위치 정보 포함 </a:t>
            </a:r>
          </a:p>
        </p:txBody>
      </p:sp>
    </p:spTree>
    <p:extLst>
      <p:ext uri="{BB962C8B-B14F-4D97-AF65-F5344CB8AC3E}">
        <p14:creationId xmlns:p14="http://schemas.microsoft.com/office/powerpoint/2010/main" val="2647107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>
            <a:spLocks noGrp="1"/>
          </p:cNvSpPr>
          <p:nvPr>
            <p:ph type="title"/>
          </p:nvPr>
        </p:nvSpPr>
        <p:spPr>
          <a:xfrm>
            <a:off x="1219136" y="1491853"/>
            <a:ext cx="7296214" cy="4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ct val="100000"/>
              <a:buFont typeface="Arial"/>
              <a:buNone/>
            </a:pPr>
            <a:r>
              <a:rPr lang="ko"/>
              <a:t>EDA</a:t>
            </a:r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6</a:t>
            </a:fld>
            <a:endParaRPr/>
          </a:p>
        </p:txBody>
      </p:sp>
      <p:sp>
        <p:nvSpPr>
          <p:cNvPr id="210" name="Google Shape;210;p27"/>
          <p:cNvSpPr txBox="1">
            <a:spLocks noGrp="1"/>
          </p:cNvSpPr>
          <p:nvPr>
            <p:ph type="body" idx="2"/>
          </p:nvPr>
        </p:nvSpPr>
        <p:spPr>
          <a:xfrm>
            <a:off x="625080" y="1496869"/>
            <a:ext cx="594128" cy="47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>
            <a:spLocks noGrp="1"/>
          </p:cNvSpPr>
          <p:nvPr>
            <p:ph type="title"/>
          </p:nvPr>
        </p:nvSpPr>
        <p:spPr>
          <a:xfrm>
            <a:off x="59406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ct val="100000"/>
              <a:buFont typeface="Arial"/>
              <a:buNone/>
            </a:pPr>
            <a:r>
              <a:rPr lang="ko" dirty="0"/>
              <a:t>EDA</a:t>
            </a:r>
            <a:endParaRPr dirty="0"/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2"/>
          </p:nvPr>
        </p:nvSpPr>
        <p:spPr>
          <a:xfrm>
            <a:off x="5" y="5019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</a:t>
            </a: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8AA958-CD25-4BF2-9D6E-45BE6E545FDF}"/>
              </a:ext>
            </a:extLst>
          </p:cNvPr>
          <p:cNvSpPr txBox="1"/>
          <p:nvPr/>
        </p:nvSpPr>
        <p:spPr>
          <a:xfrm>
            <a:off x="594005" y="584150"/>
            <a:ext cx="3935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1.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EDA(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일부</a:t>
            </a:r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endParaRPr lang="en-US" altLang="ko-KR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9595BF45-7AAF-44BB-845E-43C719942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29" y="1407999"/>
            <a:ext cx="2507630" cy="172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28606A4-165E-48B4-9EBD-F5EBA0D09668}"/>
              </a:ext>
            </a:extLst>
          </p:cNvPr>
          <p:cNvSpPr txBox="1"/>
          <p:nvPr/>
        </p:nvSpPr>
        <p:spPr>
          <a:xfrm>
            <a:off x="1285982" y="3437166"/>
            <a:ext cx="7653911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maximum_speed_limit</a:t>
            </a: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값이 </a:t>
            </a: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40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인 경우를 제외하고는 속도제한이 증가함에 따라 </a:t>
            </a: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target 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값도 증가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계절에 따른  </a:t>
            </a: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target 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값의 차이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출발지 노드와 도착지 노드가 일치함에 따른 </a:t>
            </a: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target 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값 차이 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8" name="Google Shape;238;p31">
            <a:extLst>
              <a:ext uri="{FF2B5EF4-FFF2-40B4-BE49-F238E27FC236}">
                <a16:creationId xmlns:a16="http://schemas.microsoft.com/office/drawing/2014/main" id="{D757D1FF-8E17-470D-BE74-F0915E7ADB2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© 2022. ALL RIGHTS RESERVED</a:t>
            </a:r>
            <a:endParaRPr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B512E9CC-746C-482E-9F19-BBB0F880D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699" y="1407999"/>
            <a:ext cx="2566602" cy="1760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1C5FDF76-8EB3-44E4-A704-CE82F7EF4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7141" y="1407999"/>
            <a:ext cx="2639610" cy="1817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93;p26">
            <a:extLst>
              <a:ext uri="{FF2B5EF4-FFF2-40B4-BE49-F238E27FC236}">
                <a16:creationId xmlns:a16="http://schemas.microsoft.com/office/drawing/2014/main" id="{F1DFE66B-BD1E-47D5-892C-F22F936FFCC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97762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4134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>
            <a:spLocks noGrp="1"/>
          </p:cNvSpPr>
          <p:nvPr>
            <p:ph type="title"/>
          </p:nvPr>
        </p:nvSpPr>
        <p:spPr>
          <a:xfrm>
            <a:off x="594061" y="3"/>
            <a:ext cx="7296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ct val="100000"/>
              <a:buFont typeface="Arial"/>
              <a:buNone/>
            </a:pPr>
            <a:r>
              <a:rPr lang="ko" dirty="0"/>
              <a:t>EDA</a:t>
            </a:r>
            <a:endParaRPr dirty="0"/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2"/>
          </p:nvPr>
        </p:nvSpPr>
        <p:spPr>
          <a:xfrm>
            <a:off x="5" y="5019"/>
            <a:ext cx="5940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</a:t>
            </a: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8AA958-CD25-4BF2-9D6E-45BE6E545FDF}"/>
              </a:ext>
            </a:extLst>
          </p:cNvPr>
          <p:cNvSpPr txBox="1"/>
          <p:nvPr/>
        </p:nvSpPr>
        <p:spPr>
          <a:xfrm>
            <a:off x="594005" y="584150"/>
            <a:ext cx="3935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2. 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상관관계 </a:t>
            </a:r>
            <a:endParaRPr lang="en-US" altLang="ko-KR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ko-KR" altLang="en-US" dirty="0">
              <a:solidFill>
                <a:schemeClr val="bg2">
                  <a:lumMod val="7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8606A4-165E-48B4-9EBD-F5EBA0D09668}"/>
              </a:ext>
            </a:extLst>
          </p:cNvPr>
          <p:cNvSpPr txBox="1"/>
          <p:nvPr/>
        </p:nvSpPr>
        <p:spPr>
          <a:xfrm>
            <a:off x="455210" y="1643809"/>
            <a:ext cx="4059638" cy="182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[Target</a:t>
            </a:r>
            <a:r>
              <a:rPr lang="ko-KR" altLang="en-US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변수에 대한 상관관계가 가장 높은 변수</a:t>
            </a: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]</a:t>
            </a:r>
          </a:p>
          <a:p>
            <a:pPr>
              <a:lnSpc>
                <a:spcPct val="150000"/>
              </a:lnSpc>
            </a:pPr>
            <a:endParaRPr lang="en-US" altLang="ko-KR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Maximum_speed_limit</a:t>
            </a:r>
            <a:r>
              <a:rPr lang="en-US" altLang="ko-KR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관련 파생변수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관광지 카운트 변수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위도경도 관련 파생변수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시간 관련 파생변수</a:t>
            </a:r>
            <a:endParaRPr lang="en-US" altLang="ko-KR" sz="12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8" name="Google Shape;238;p31">
            <a:extLst>
              <a:ext uri="{FF2B5EF4-FFF2-40B4-BE49-F238E27FC236}">
                <a16:creationId xmlns:a16="http://schemas.microsoft.com/office/drawing/2014/main" id="{D757D1FF-8E17-470D-BE74-F0915E7ADB2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© 2022. ALL RIGHTS RESERVED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CE9BCAC-E0DE-4771-8321-39789DEAB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719" y="116094"/>
            <a:ext cx="4750650" cy="4905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193;p26">
            <a:extLst>
              <a:ext uri="{FF2B5EF4-FFF2-40B4-BE49-F238E27FC236}">
                <a16:creationId xmlns:a16="http://schemas.microsoft.com/office/drawing/2014/main" id="{ACEA16C6-F8EE-4306-9AEE-D160032AED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797729" y="4897762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5633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>
            <a:spLocks noGrp="1"/>
          </p:cNvSpPr>
          <p:nvPr>
            <p:ph type="title"/>
          </p:nvPr>
        </p:nvSpPr>
        <p:spPr>
          <a:xfrm>
            <a:off x="1219136" y="1491853"/>
            <a:ext cx="7296214" cy="4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74C"/>
              </a:buClr>
              <a:buSzPts val="3200"/>
              <a:buFont typeface="Arial"/>
              <a:buNone/>
            </a:pPr>
            <a:r>
              <a:rPr lang="ko" sz="2850">
                <a:solidFill>
                  <a:schemeClr val="dk1"/>
                </a:solidFill>
              </a:rPr>
              <a:t>FEATURE ENGINEERING</a:t>
            </a:r>
            <a:endParaRPr sz="2850">
              <a:solidFill>
                <a:schemeClr val="dk1"/>
              </a:solidFill>
            </a:endParaRPr>
          </a:p>
        </p:txBody>
      </p:sp>
      <p:sp>
        <p:nvSpPr>
          <p:cNvPr id="230" name="Google Shape;230;p30"/>
          <p:cNvSpPr txBox="1">
            <a:spLocks noGrp="1"/>
          </p:cNvSpPr>
          <p:nvPr>
            <p:ph type="ftr" idx="11"/>
          </p:nvPr>
        </p:nvSpPr>
        <p:spPr>
          <a:xfrm>
            <a:off x="288871" y="4897762"/>
            <a:ext cx="3086100" cy="157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© 2022. ALL RIGHTS RESERVED</a:t>
            </a:r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sldNum" idx="12"/>
          </p:nvPr>
        </p:nvSpPr>
        <p:spPr>
          <a:xfrm>
            <a:off x="6797729" y="4887287"/>
            <a:ext cx="2057400" cy="17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850" tIns="36425" rIns="72850" bIns="36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9</a:t>
            </a:fld>
            <a:endParaRPr/>
          </a:p>
        </p:txBody>
      </p:sp>
      <p:sp>
        <p:nvSpPr>
          <p:cNvPr id="232" name="Google Shape;232;p30"/>
          <p:cNvSpPr txBox="1">
            <a:spLocks noGrp="1"/>
          </p:cNvSpPr>
          <p:nvPr>
            <p:ph type="body" idx="2"/>
          </p:nvPr>
        </p:nvSpPr>
        <p:spPr>
          <a:xfrm>
            <a:off x="625080" y="1496869"/>
            <a:ext cx="594128" cy="47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72850" tIns="36425" rIns="72850" bIns="36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ko"/>
              <a:t>III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acon">
  <a:themeElements>
    <a:clrScheme name="dacon theme 2">
      <a:dk1>
        <a:srgbClr val="000000"/>
      </a:dk1>
      <a:lt1>
        <a:srgbClr val="FFFFFF"/>
      </a:lt1>
      <a:dk2>
        <a:srgbClr val="838F96"/>
      </a:dk2>
      <a:lt2>
        <a:srgbClr val="F8F6BF"/>
      </a:lt2>
      <a:accent1>
        <a:srgbClr val="3C7CDE"/>
      </a:accent1>
      <a:accent2>
        <a:srgbClr val="1453B2"/>
      </a:accent2>
      <a:accent3>
        <a:srgbClr val="FC657E"/>
      </a:accent3>
      <a:accent4>
        <a:srgbClr val="83B3FA"/>
      </a:accent4>
      <a:accent5>
        <a:srgbClr val="A7B3BA"/>
      </a:accent5>
      <a:accent6>
        <a:srgbClr val="0E96C2"/>
      </a:accent6>
      <a:hlink>
        <a:srgbClr val="3C7CDE"/>
      </a:hlink>
      <a:folHlink>
        <a:srgbClr val="0C35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</TotalTime>
  <Words>1408</Words>
  <Application>Microsoft Office PowerPoint</Application>
  <PresentationFormat>화면 슬라이드 쇼(16:9)</PresentationFormat>
  <Paragraphs>507</Paragraphs>
  <Slides>23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Montserrat</vt:lpstr>
      <vt:lpstr>Calibri</vt:lpstr>
      <vt:lpstr>맑은 고딕</vt:lpstr>
      <vt:lpstr>Arial</vt:lpstr>
      <vt:lpstr>나눔바른고딕OTF</vt:lpstr>
      <vt:lpstr>G마켓 산스 TTF Medium</vt:lpstr>
      <vt:lpstr>G마켓 산스 TTF Light</vt:lpstr>
      <vt:lpstr>Arial</vt:lpstr>
      <vt:lpstr>Simple Light</vt:lpstr>
      <vt:lpstr>dacon</vt:lpstr>
      <vt:lpstr>제주도 도로 교통량 예측 AI 경진대회</vt:lpstr>
      <vt:lpstr>목차</vt:lpstr>
      <vt:lpstr>INTRO</vt:lpstr>
      <vt:lpstr>INTRO</vt:lpstr>
      <vt:lpstr>INTRO</vt:lpstr>
      <vt:lpstr>EDA</vt:lpstr>
      <vt:lpstr>EDA</vt:lpstr>
      <vt:lpstr>EDA</vt:lpstr>
      <vt:lpstr>FEATURE ENGINEERING</vt:lpstr>
      <vt:lpstr>FEATURE ENGINEERING</vt:lpstr>
      <vt:lpstr>FEATURE ENGINEERING</vt:lpstr>
      <vt:lpstr>FEATURE ENGINEERING</vt:lpstr>
      <vt:lpstr>FEATURE ENGINEERING</vt:lpstr>
      <vt:lpstr>FEATURE ENGINEERING</vt:lpstr>
      <vt:lpstr>FEATURE ENGINEERING</vt:lpstr>
      <vt:lpstr>MODELING</vt:lpstr>
      <vt:lpstr>MODELING </vt:lpstr>
      <vt:lpstr>MODELING </vt:lpstr>
      <vt:lpstr>MODELING </vt:lpstr>
      <vt:lpstr>OUTRO</vt:lpstr>
      <vt:lpstr>OUTRO</vt:lpstr>
      <vt:lpstr>OUTRO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제주도 도로 교통량 예측 AI 경진대회</dc:title>
  <dc:creator>saehan c</dc:creator>
  <cp:lastModifiedBy>최다희</cp:lastModifiedBy>
  <cp:revision>66</cp:revision>
  <dcterms:modified xsi:type="dcterms:W3CDTF">2022-11-17T11:33:59Z</dcterms:modified>
</cp:coreProperties>
</file>